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938" autoAdjust="0"/>
  </p:normalViewPr>
  <p:slideViewPr>
    <p:cSldViewPr snapToGrid="0" snapToObjects="1">
      <p:cViewPr varScale="1">
        <p:scale>
          <a:sx n="31" d="100"/>
          <a:sy n="31" d="100"/>
        </p:scale>
        <p:origin x="-1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7D3DC-CFAE-0C45-9468-D0D57EF6433F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F026-3C01-E748-A81A-7CB109B6D0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2F026-3C01-E748-A81A-7CB109B6D0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9A57-B474-4440-B465-940573185FBC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7739-CBE4-E942-BD0C-42AF83F0E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457" y="257416"/>
            <a:ext cx="85303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400" dirty="0" smtClean="0"/>
              <a:t>Transcription, Translation, and RNA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346" y="2238573"/>
            <a:ext cx="4661320" cy="3374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5043580" cy="62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947" y="1196622"/>
            <a:ext cx="4146550" cy="4176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666" y="338667"/>
            <a:ext cx="88053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What is the polypeptide chain for the following mRNA sequence?</a:t>
            </a:r>
          </a:p>
          <a:p>
            <a:pPr algn="ctr">
              <a:spcBef>
                <a:spcPct val="50000"/>
              </a:spcBef>
            </a:pPr>
            <a:r>
              <a:rPr lang="en-US" sz="3600" dirty="0" smtClean="0"/>
              <a:t>ACAGUAUGUCUGCGGGGACUUAAC</a:t>
            </a:r>
          </a:p>
          <a:p>
            <a:pPr>
              <a:spcBef>
                <a:spcPct val="50000"/>
              </a:spcBef>
              <a:buFont typeface="Arial"/>
              <a:buChar char="•"/>
            </a:pPr>
            <a:r>
              <a:rPr lang="en-US" sz="3600" dirty="0" smtClean="0"/>
              <a:t> Find the “start” amino                                       acid sequence first!</a:t>
            </a:r>
          </a:p>
          <a:p>
            <a:pPr>
              <a:spcBef>
                <a:spcPct val="50000"/>
              </a:spcBef>
            </a:pPr>
            <a:r>
              <a:rPr lang="en-US" sz="36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600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3666" y="2514735"/>
            <a:ext cx="3485221" cy="434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1035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 Met - Ser -Ala -</a:t>
            </a:r>
            <a:r>
              <a:rPr lang="en-US" sz="3200" dirty="0" err="1" smtClean="0"/>
              <a:t>Gly</a:t>
            </a:r>
            <a:r>
              <a:rPr lang="en-US" sz="3200" dirty="0" smtClean="0"/>
              <a:t> -</a:t>
            </a:r>
            <a:r>
              <a:rPr lang="en-US" sz="3200" dirty="0" err="1" smtClean="0"/>
              <a:t>Thr</a:t>
            </a:r>
            <a:r>
              <a:rPr lang="en-US" sz="3200" dirty="0" smtClean="0"/>
              <a:t> - (stop)</a:t>
            </a:r>
          </a:p>
          <a:p>
            <a:pPr algn="ctr">
              <a:spcBef>
                <a:spcPct val="50000"/>
              </a:spcBef>
            </a:pPr>
            <a:r>
              <a:rPr lang="en-US" sz="3200" dirty="0" err="1" smtClean="0"/>
              <a:t>ACAGU</a:t>
            </a:r>
            <a:r>
              <a:rPr lang="en-US" sz="3200" dirty="0" err="1" smtClean="0">
                <a:solidFill>
                  <a:srgbClr val="FF0000"/>
                </a:solidFill>
              </a:rPr>
              <a:t>AUG(start)</a:t>
            </a:r>
            <a:r>
              <a:rPr lang="en-US" sz="3200" dirty="0" err="1" smtClean="0">
                <a:solidFill>
                  <a:srgbClr val="800080"/>
                </a:solidFill>
              </a:rPr>
              <a:t>UCU</a:t>
            </a:r>
            <a:r>
              <a:rPr lang="en-US" sz="3200" dirty="0" err="1" smtClean="0">
                <a:solidFill>
                  <a:schemeClr val="accent2"/>
                </a:solidFill>
              </a:rPr>
              <a:t>GCG</a:t>
            </a:r>
            <a:r>
              <a:rPr lang="en-US" sz="3200" dirty="0" err="1" smtClean="0">
                <a:solidFill>
                  <a:srgbClr val="00FF00"/>
                </a:solidFill>
              </a:rPr>
              <a:t>GGG</a:t>
            </a:r>
            <a:r>
              <a:rPr lang="en-US" sz="3200" dirty="0" err="1" smtClean="0">
                <a:solidFill>
                  <a:schemeClr val="accent1"/>
                </a:solidFill>
              </a:rPr>
              <a:t>ACU</a:t>
            </a:r>
            <a:r>
              <a:rPr lang="en-US" sz="3200" dirty="0" err="1" smtClean="0">
                <a:solidFill>
                  <a:srgbClr val="FF8000"/>
                </a:solidFill>
              </a:rPr>
              <a:t>UAA(stop</a:t>
            </a:r>
            <a:r>
              <a:rPr lang="en-US" sz="3200" dirty="0" smtClean="0">
                <a:solidFill>
                  <a:srgbClr val="FF8000"/>
                </a:solidFill>
              </a:rPr>
              <a:t>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02032" y="735084"/>
            <a:ext cx="7318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Answer!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02032" y="5212514"/>
            <a:ext cx="87429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GUUCAGAUGUCCGCUGAUGGGUGA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4248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Try this one..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450" y="2347232"/>
            <a:ext cx="830855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GUUCAG</a:t>
            </a:r>
            <a:r>
              <a:rPr lang="en-US" sz="3200" dirty="0" smtClean="0">
                <a:solidFill>
                  <a:schemeClr val="accent1"/>
                </a:solidFill>
              </a:rPr>
              <a:t>AUG</a:t>
            </a:r>
            <a:r>
              <a:rPr lang="en-US" sz="3200" dirty="0" smtClean="0">
                <a:solidFill>
                  <a:srgbClr val="FF0000"/>
                </a:solidFill>
              </a:rPr>
              <a:t>UCC</a:t>
            </a:r>
            <a:r>
              <a:rPr lang="en-US" sz="3200" dirty="0" smtClean="0">
                <a:solidFill>
                  <a:srgbClr val="00FF00"/>
                </a:solidFill>
              </a:rPr>
              <a:t>GCU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GAU</a:t>
            </a:r>
            <a:r>
              <a:rPr lang="en-US" sz="3200" dirty="0" smtClean="0">
                <a:solidFill>
                  <a:srgbClr val="800080"/>
                </a:solidFill>
              </a:rPr>
              <a:t>GGG</a:t>
            </a:r>
            <a:r>
              <a:rPr lang="en-US" sz="3200" dirty="0" smtClean="0">
                <a:solidFill>
                  <a:srgbClr val="FF0000"/>
                </a:solidFill>
              </a:rPr>
              <a:t>UGA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7269" y="2562676"/>
            <a:ext cx="745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5450" y="3516784"/>
            <a:ext cx="74522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GUUCAG</a:t>
            </a:r>
            <a:r>
              <a:rPr lang="en-US" sz="3200" dirty="0" smtClean="0">
                <a:solidFill>
                  <a:srgbClr val="0000FF"/>
                </a:solidFill>
              </a:rPr>
              <a:t> Start </a:t>
            </a:r>
            <a:r>
              <a:rPr lang="en-US" sz="3200" dirty="0" smtClean="0">
                <a:solidFill>
                  <a:srgbClr val="FF0000"/>
                </a:solidFill>
              </a:rPr>
              <a:t>Ser</a:t>
            </a:r>
            <a:r>
              <a:rPr lang="en-US" sz="3200" dirty="0" smtClean="0">
                <a:solidFill>
                  <a:srgbClr val="008000"/>
                </a:solidFill>
              </a:rPr>
              <a:t> Ala </a:t>
            </a:r>
            <a:r>
              <a:rPr lang="en-US" sz="3200" dirty="0" smtClean="0">
                <a:solidFill>
                  <a:schemeClr val="accent6"/>
                </a:solidFill>
              </a:rPr>
              <a:t>Asp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Gly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Stop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434" y="568019"/>
            <a:ext cx="7853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Answer!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434" y="467781"/>
            <a:ext cx="8287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Translation</a:t>
            </a:r>
          </a:p>
          <a:p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434434" y="1914331"/>
            <a:ext cx="82876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Changing languages from nucleotides (DNA &amp; RNA) to amino acids (proteins).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mRNA is read at the ribosome.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Amino acids are assembled together based on the </a:t>
            </a:r>
            <a:r>
              <a:rPr lang="en-US" sz="3200" dirty="0" err="1" smtClean="0"/>
              <a:t>codon</a:t>
            </a:r>
            <a:r>
              <a:rPr lang="en-US" sz="3200" dirty="0" smtClean="0"/>
              <a:t> sequence.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6631" y="0"/>
            <a:ext cx="463073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620" y="223094"/>
            <a:ext cx="886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Prefixes, Suffixes and Vocabulary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74620" y="1424370"/>
            <a:ext cx="85647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Transcribe: to copy.</a:t>
            </a:r>
          </a:p>
          <a:p>
            <a:endParaRPr lang="en-US" sz="3200" dirty="0" smtClean="0"/>
          </a:p>
          <a:p>
            <a:r>
              <a:rPr lang="en-US" sz="3200" dirty="0" smtClean="0"/>
              <a:t>Translate: to change languages.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584" y="3241051"/>
            <a:ext cx="4072688" cy="3677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73" y="1006309"/>
            <a:ext cx="8520545" cy="5668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Font typeface="Zapf Dingbats" pitchFamily="-107" charset="2"/>
              <a:buChar char=" 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1.  We know DNA has all of the information and instructions for the cell.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Zapf Dingbats" pitchFamily="-107" charset="2"/>
              <a:buChar char=" 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2.  We also know DNA is kept in the nucleus.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Zapf Dingbats" pitchFamily="-107" charset="2"/>
              <a:buChar char=" 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3.  We know proteins do all or most of the work in the cell.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Zapf Dingbats" pitchFamily="-107" charset="2"/>
              <a:buChar char=" 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4.  Most of the protein work is done in the cytoplasm.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So now the question that you should be asking yourself is . . .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How does DNA get its information to the proteins?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273" y="0"/>
            <a:ext cx="8520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Lets talk about what we know….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4" y="346364"/>
            <a:ext cx="83127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Transcription and Translation.. From Gene to Protein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346364" y="1792914"/>
            <a:ext cx="831272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Overview: 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DNA transcribes its information                                   to RNA.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RNA goes through the                                   nuclear pores to the ribosome.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The information is                                     translated into proteins.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293" y="2167696"/>
            <a:ext cx="2838362" cy="3930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277091"/>
            <a:ext cx="8428181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Transcription</a:t>
            </a:r>
          </a:p>
          <a:p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DNA is copied to RNA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Both are in the same                    “nucleotide” language. 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486" y="1236843"/>
            <a:ext cx="4032622" cy="50900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36" y="3282090"/>
            <a:ext cx="4707850" cy="3287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636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DNA and RNA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664362" y="1477818"/>
            <a:ext cx="4479638" cy="3664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Single Stranded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A, U, G, C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Made in nucleus but       	transported to the 	cytoplasm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Uses ribose                   	as its sugar</a:t>
            </a:r>
            <a:endParaRPr lang="en-US" sz="32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090" y="1477818"/>
            <a:ext cx="4179454" cy="2855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Double stranded</a:t>
            </a:r>
          </a:p>
          <a:p>
            <a:pPr>
              <a:lnSpc>
                <a:spcPct val="90000"/>
              </a:lnSpc>
              <a:spcAft>
                <a:spcPts val="1800"/>
              </a:spcAft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A, T, G, C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Found in nucleus 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Uses </a:t>
            </a:r>
            <a:r>
              <a:rPr lang="en-US" sz="3200" dirty="0" err="1" smtClean="0">
                <a:ea typeface="ＭＳ Ｐゴシック" pitchFamily="-107" charset="-128"/>
                <a:cs typeface="ＭＳ Ｐゴシック" pitchFamily="-107" charset="-128"/>
              </a:rPr>
              <a:t>deoxyribose</a:t>
            </a:r>
            <a:r>
              <a:rPr lang="en-US" sz="3200" dirty="0" smtClean="0">
                <a:ea typeface="ＭＳ Ｐゴシック" pitchFamily="-107" charset="-128"/>
                <a:cs typeface="ＭＳ Ｐゴシック" pitchFamily="-107" charset="-128"/>
              </a:rPr>
              <a:t> 	as its sugar 	</a:t>
            </a:r>
            <a:endParaRPr lang="en-US" sz="3200" dirty="0"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90" y="4332959"/>
            <a:ext cx="3884678" cy="25250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219" y="3964195"/>
            <a:ext cx="1813781" cy="28938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1" y="369455"/>
            <a:ext cx="858981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dirty="0" err="1" smtClean="0"/>
              <a:t>Uracil</a:t>
            </a:r>
            <a:r>
              <a:rPr lang="en-US" sz="4400" dirty="0" smtClean="0"/>
              <a:t> is used instead of Thymine!</a:t>
            </a:r>
          </a:p>
          <a:p>
            <a:pPr>
              <a:spcAft>
                <a:spcPts val="1800"/>
              </a:spcAft>
            </a:pP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54182" y="1138896"/>
            <a:ext cx="858981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>
              <a:spcAft>
                <a:spcPts val="1200"/>
              </a:spcAft>
            </a:pPr>
            <a:r>
              <a:rPr lang="en-US" sz="3200" dirty="0" smtClean="0"/>
              <a:t>DNA Strand			5’ ATGCCTAAG 3’</a:t>
            </a:r>
          </a:p>
          <a:p>
            <a:r>
              <a:rPr lang="en-US" sz="3200" dirty="0" smtClean="0"/>
              <a:t>Complementary		3’UACGGAUUC 5’</a:t>
            </a:r>
          </a:p>
          <a:p>
            <a:r>
              <a:rPr lang="en-US" sz="3200" dirty="0" smtClean="0"/>
              <a:t>RNA Strand</a:t>
            </a:r>
          </a:p>
          <a:p>
            <a:endParaRPr lang="en-US" sz="3200" dirty="0" smtClean="0"/>
          </a:p>
          <a:p>
            <a:pPr>
              <a:spcAft>
                <a:spcPts val="1800"/>
              </a:spcAft>
            </a:pPr>
            <a:r>
              <a:rPr lang="en-US" sz="3200" dirty="0" smtClean="0"/>
              <a:t>Try One: </a:t>
            </a:r>
          </a:p>
          <a:p>
            <a:r>
              <a:rPr lang="en-US" sz="3200" dirty="0" smtClean="0"/>
              <a:t>	DNA strand 	__ T  T  G A  </a:t>
            </a:r>
            <a:r>
              <a:rPr lang="en-US" sz="3200" dirty="0" smtClean="0"/>
              <a:t>G  </a:t>
            </a:r>
            <a:r>
              <a:rPr lang="en-US" sz="3200" dirty="0" smtClean="0"/>
              <a:t>A </a:t>
            </a:r>
            <a:r>
              <a:rPr lang="en-US" sz="3200" dirty="0" smtClean="0"/>
              <a:t>  C  3</a:t>
            </a:r>
            <a:r>
              <a:rPr lang="en-US" sz="3200" dirty="0" smtClean="0"/>
              <a:t>’</a:t>
            </a:r>
          </a:p>
          <a:p>
            <a:r>
              <a:rPr lang="en-US" sz="3200" dirty="0" smtClean="0"/>
              <a:t>  </a:t>
            </a:r>
          </a:p>
          <a:p>
            <a:r>
              <a:rPr lang="en-US" sz="3200" dirty="0" smtClean="0"/>
              <a:t>	RNA strand  3’ __ __ C__ </a:t>
            </a:r>
            <a:r>
              <a:rPr lang="en-US" sz="3200" dirty="0" smtClean="0"/>
              <a:t>C ___ __5</a:t>
            </a:r>
            <a:r>
              <a:rPr lang="en-US" sz="3200" dirty="0" smtClean="0"/>
              <a:t>’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889" y="366889"/>
            <a:ext cx="83255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 Types of RNA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366888" y="1495778"/>
            <a:ext cx="8325555" cy="4781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 smtClean="0">
                <a:ea typeface="ＭＳ Ｐゴシック" pitchFamily="-107" charset="-128"/>
                <a:cs typeface="ＭＳ Ｐゴシック" pitchFamily="-107" charset="-128"/>
              </a:rPr>
              <a:t>mRNA - messenger RNA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US" sz="3200" dirty="0" smtClean="0"/>
              <a:t>mRNA carries the information from DNA to the ribosome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 smtClean="0">
                <a:ea typeface="ＭＳ Ｐゴシック" pitchFamily="-107" charset="-128"/>
                <a:cs typeface="ＭＳ Ｐゴシック" pitchFamily="-107" charset="-128"/>
              </a:rPr>
              <a:t>tRNA</a:t>
            </a:r>
            <a:r>
              <a:rPr lang="en-US" sz="3200" b="1" dirty="0" smtClean="0">
                <a:ea typeface="ＭＳ Ｐゴシック" pitchFamily="-107" charset="-128"/>
                <a:cs typeface="ＭＳ Ｐゴシック" pitchFamily="-107" charset="-128"/>
              </a:rPr>
              <a:t> - transfer RNA</a:t>
            </a:r>
          </a:p>
          <a:p>
            <a:pPr lvl="1">
              <a:lnSpc>
                <a:spcPct val="90000"/>
              </a:lnSpc>
              <a:spcAft>
                <a:spcPts val="1800"/>
              </a:spcAft>
            </a:pPr>
            <a:r>
              <a:rPr lang="en-US" sz="3200" dirty="0" err="1" smtClean="0"/>
              <a:t>tRNA</a:t>
            </a:r>
            <a:r>
              <a:rPr lang="en-US" sz="3200" dirty="0" smtClean="0"/>
              <a:t> brings the amino acids from the cytoplasm to the mRNA during translation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 err="1" smtClean="0">
                <a:ea typeface="ＭＳ Ｐゴシック" pitchFamily="-107" charset="-128"/>
                <a:cs typeface="ＭＳ Ｐゴシック" pitchFamily="-107" charset="-128"/>
              </a:rPr>
              <a:t>rRNA</a:t>
            </a:r>
            <a:r>
              <a:rPr lang="en-US" sz="3200" b="1" dirty="0" smtClean="0">
                <a:ea typeface="ＭＳ Ｐゴシック" pitchFamily="-107" charset="-128"/>
                <a:cs typeface="ＭＳ Ｐゴシック" pitchFamily="-107" charset="-128"/>
              </a:rPr>
              <a:t> - ribosomal RNA</a:t>
            </a:r>
          </a:p>
          <a:p>
            <a:pPr lvl="1">
              <a:lnSpc>
                <a:spcPct val="90000"/>
              </a:lnSpc>
            </a:pPr>
            <a:r>
              <a:rPr lang="en-US" sz="3200" dirty="0" err="1" smtClean="0"/>
              <a:t>rRNA</a:t>
            </a:r>
            <a:r>
              <a:rPr lang="en-US" sz="3200" dirty="0" smtClean="0"/>
              <a:t> is the major component that makes up a ribosome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556" y="536222"/>
            <a:ext cx="8156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1556" y="536222"/>
            <a:ext cx="86924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Translation</a:t>
            </a:r>
          </a:p>
          <a:p>
            <a:endParaRPr lang="en-US" sz="3200" dirty="0" smtClean="0"/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The order of nucleotides on the RNA determine the order of amino acids in a protein.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The sequence of bases which codes for proteins, has a (4) letter “alphabet” (AUGC).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r>
              <a:rPr lang="en-US" sz="3200" dirty="0" err="1" smtClean="0"/>
              <a:t>Codon</a:t>
            </a:r>
            <a:r>
              <a:rPr lang="en-US" sz="3200" dirty="0" smtClean="0"/>
              <a:t>: 3 nucleotide sequence that codes for an amino acid.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418</Words>
  <Application>Microsoft Macintosh PowerPoint</Application>
  <PresentationFormat>On-screen Show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 Administrator</dc:creator>
  <cp:lastModifiedBy>Andrea Michlovitch-Clark</cp:lastModifiedBy>
  <cp:revision>21</cp:revision>
  <dcterms:created xsi:type="dcterms:W3CDTF">2012-01-25T17:53:49Z</dcterms:created>
  <dcterms:modified xsi:type="dcterms:W3CDTF">2013-08-26T19:09:01Z</dcterms:modified>
</cp:coreProperties>
</file>