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3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834BA-1E9D-9047-BC2E-7663F1D1CF17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0893-A38E-5843-BCBD-FE1DF6FC6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fld id="{995B9AE8-723D-1F44-83FE-AB71F7B65985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fld id="{B4E3FB3E-65A9-2A4D-B939-FC3BBECB7540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9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7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4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7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2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2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6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3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3516-9444-8942-B517-1EE3A5F5299E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86CB-522B-764B-B704-B7D63B12B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710" y="573634"/>
            <a:ext cx="8529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Modes of Inheritance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1943100"/>
            <a:ext cx="44450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2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135" y="322492"/>
            <a:ext cx="5522477" cy="624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2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6106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You try a sex linked cross: 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Hemophilia is a sex linked recessive trait (Hemophilia is a condition in which blood does not clot normally). 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What are the results of the following cross?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</p:txBody>
      </p:sp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990600" y="4572000"/>
            <a:ext cx="708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Hemophiliac Female		Normal Male</a:t>
            </a: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2286000" y="56388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X</a:t>
            </a:r>
            <a:r>
              <a:rPr lang="en-US" sz="3200" baseline="30000">
                <a:latin typeface="Times New Roman" charset="0"/>
              </a:rPr>
              <a:t>h </a:t>
            </a:r>
            <a:r>
              <a:rPr lang="en-US" sz="3200">
                <a:latin typeface="Times New Roman" charset="0"/>
              </a:rPr>
              <a:t>X</a:t>
            </a:r>
            <a:r>
              <a:rPr lang="en-US" sz="3200" baseline="30000">
                <a:latin typeface="Times New Roman" charset="0"/>
              </a:rPr>
              <a:t>h</a:t>
            </a:r>
            <a:endParaRPr lang="en-US">
              <a:latin typeface="Times New Roman" charset="0"/>
            </a:endParaRPr>
          </a:p>
        </p:txBody>
      </p:sp>
      <p:sp>
        <p:nvSpPr>
          <p:cNvPr id="38916" name="Text Box 7"/>
          <p:cNvSpPr txBox="1">
            <a:spLocks noChangeArrowheads="1"/>
          </p:cNvSpPr>
          <p:nvPr/>
        </p:nvSpPr>
        <p:spPr bwMode="auto">
          <a:xfrm>
            <a:off x="5791200" y="55626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X</a:t>
            </a:r>
            <a:r>
              <a:rPr lang="en-US" sz="3200" baseline="30000" dirty="0">
                <a:latin typeface="Times New Roman" charset="0"/>
              </a:rPr>
              <a:t>H</a:t>
            </a:r>
            <a:r>
              <a:rPr lang="en-US" sz="3200" dirty="0">
                <a:latin typeface="Times New Roman" charset="0"/>
              </a:rPr>
              <a:t> Y</a:t>
            </a:r>
          </a:p>
        </p:txBody>
      </p:sp>
    </p:spTree>
    <p:extLst>
      <p:ext uri="{BB962C8B-B14F-4D97-AF65-F5344CB8AC3E}">
        <p14:creationId xmlns:p14="http://schemas.microsoft.com/office/powerpoint/2010/main" val="10680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9" y="368765"/>
            <a:ext cx="8437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Prefixes, Suffixes, and Vocabulary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20889" y="1467556"/>
            <a:ext cx="784577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u="sng" dirty="0" smtClean="0"/>
              <a:t>Karyotype</a:t>
            </a:r>
            <a:r>
              <a:rPr lang="en-US" sz="3200" dirty="0" smtClean="0"/>
              <a:t>: picture of chromosomes.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u="sng" dirty="0" smtClean="0"/>
              <a:t>Genotype</a:t>
            </a:r>
            <a:r>
              <a:rPr lang="en-US" sz="3200" dirty="0" smtClean="0"/>
              <a:t>: genes present.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u="sng" dirty="0" smtClean="0"/>
              <a:t>Phenotype</a:t>
            </a:r>
            <a:r>
              <a:rPr lang="en-US" sz="3200" dirty="0" smtClean="0"/>
              <a:t>: physical characteristics.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u="sng" dirty="0" smtClean="0"/>
              <a:t>Sex Linked</a:t>
            </a:r>
            <a:r>
              <a:rPr lang="en-US" sz="3200" dirty="0" smtClean="0"/>
              <a:t>: on the sex chromosomes.</a:t>
            </a:r>
          </a:p>
          <a:p>
            <a:pPr marL="457200" indent="-457200">
              <a:buFont typeface="Arial"/>
              <a:buChar char="•"/>
            </a:pPr>
            <a:r>
              <a:rPr lang="en-US" sz="3200" u="sng" dirty="0" smtClean="0"/>
              <a:t>Autosomal</a:t>
            </a:r>
            <a:r>
              <a:rPr lang="en-US" sz="3200" dirty="0" smtClean="0"/>
              <a:t>: all chromosomes except the sex chromosomes.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233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843" y="201885"/>
            <a:ext cx="8494889" cy="614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4400" dirty="0" smtClean="0"/>
              <a:t>Let Us Review……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200" dirty="0" smtClean="0"/>
              <a:t>Gametes are made during meiosis. 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200" dirty="0" smtClean="0"/>
              <a:t>Crossing over during Prophase I increases genetic diversity. 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200" dirty="0" smtClean="0"/>
              <a:t>A zygote is created when 2 sex cells fuse. 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200" dirty="0" smtClean="0"/>
              <a:t>Alleles separate or segregate from each other during gamete production (Law of Segregation).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Genes separate independently from each other, they are not linked together (Law of Independent Assortment). </a:t>
            </a:r>
          </a:p>
        </p:txBody>
      </p:sp>
    </p:spTree>
    <p:extLst>
      <p:ext uri="{BB962C8B-B14F-4D97-AF65-F5344CB8AC3E}">
        <p14:creationId xmlns:p14="http://schemas.microsoft.com/office/powerpoint/2010/main" val="35021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764" y="391701"/>
            <a:ext cx="8494889" cy="5924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dirty="0" smtClean="0"/>
              <a:t>Humans!!!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23 different types of               chromosomes(n=23).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Each cell is diploid(2n)                                         having 2 copies of each                                                chromosome.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Each chromosome has                                      its own shape and size. </a:t>
            </a:r>
          </a:p>
          <a:p>
            <a:pPr marL="457200" indent="-457200">
              <a:buFont typeface="Arial"/>
              <a:buChar char="•"/>
            </a:pPr>
            <a:r>
              <a:rPr lang="en-US" sz="3200" u="sng" dirty="0" smtClean="0"/>
              <a:t>Karyotypes</a:t>
            </a:r>
            <a:r>
              <a:rPr lang="en-US" sz="3200" dirty="0" smtClean="0"/>
              <a:t> show                                              pictures of                                                   chromosomes.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002" y="1128889"/>
            <a:ext cx="4455998" cy="367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38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222" y="423333"/>
            <a:ext cx="8466667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200" dirty="0" smtClean="0"/>
              <a:t>Chromosomes 1-22 are </a:t>
            </a:r>
            <a:r>
              <a:rPr lang="en-US" sz="3200" u="sng" dirty="0" smtClean="0"/>
              <a:t>autosomal </a:t>
            </a:r>
            <a:r>
              <a:rPr lang="en-US" sz="3200" dirty="0" smtClean="0"/>
              <a:t>(non-sex linked).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The 23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pair are the sex chromosomes. </a:t>
            </a:r>
            <a:endParaRPr lang="en-US" sz="3200" dirty="0"/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3200" dirty="0" smtClean="0"/>
              <a:t>Determines the sex of a child.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Males have XY.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Females have XX. </a:t>
            </a:r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136" y="3727839"/>
            <a:ext cx="3837753" cy="287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22" y="3631216"/>
            <a:ext cx="3969485" cy="29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850444" y="5898444"/>
            <a:ext cx="1401263" cy="70771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91729" y="5898444"/>
            <a:ext cx="775007" cy="707710"/>
          </a:xfrm>
          <a:prstGeom prst="ellipse">
            <a:avLst/>
          </a:prstGeom>
          <a:solidFill>
            <a:srgbClr val="FF0000">
              <a:alpha val="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0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889" y="310444"/>
            <a:ext cx="8353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Sex Determination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469" y="684773"/>
            <a:ext cx="3433198" cy="34074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89" y="967943"/>
            <a:ext cx="3810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9111" y="4580387"/>
            <a:ext cx="78457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Males determine the sex of the baby by donating an X or a Y. Females only donate an X. 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50% chance male, 50% female every time!!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076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111" y="67320"/>
            <a:ext cx="835377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400" dirty="0" smtClean="0"/>
              <a:t>The X Chromosome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Not all genes passed on are on the autosomal chromosomes.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The X chromosome carries many more genes because it is much larger.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Disorders that are “sex linked” are typically found on the X chromosome.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267" y="4330025"/>
            <a:ext cx="3522438" cy="212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1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391" y="204868"/>
            <a:ext cx="902260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Color blindness is a sex linked characteristic. </a:t>
            </a:r>
            <a:endParaRPr lang="en-US" sz="3200" dirty="0" smtClean="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US" sz="3200" dirty="0" smtClean="0">
                <a:latin typeface="Times New Roman" charset="0"/>
              </a:rPr>
              <a:t>Normal </a:t>
            </a:r>
            <a:r>
              <a:rPr lang="en-US" sz="3200" dirty="0">
                <a:latin typeface="Times New Roman" charset="0"/>
              </a:rPr>
              <a:t>vision </a:t>
            </a:r>
            <a:r>
              <a:rPr lang="en-US" sz="3200" dirty="0" smtClean="0">
                <a:latin typeface="Times New Roman" charset="0"/>
              </a:rPr>
              <a:t>=  dominant </a:t>
            </a:r>
            <a:r>
              <a:rPr lang="en-US" sz="3200" dirty="0">
                <a:latin typeface="Times New Roman" charset="0"/>
              </a:rPr>
              <a:t>allele (C). Colorblindness </a:t>
            </a:r>
            <a:r>
              <a:rPr lang="en-US" sz="3200" dirty="0" smtClean="0">
                <a:latin typeface="Times New Roman" charset="0"/>
              </a:rPr>
              <a:t>=  </a:t>
            </a:r>
            <a:r>
              <a:rPr lang="en-US" sz="3200" dirty="0">
                <a:latin typeface="Times New Roman" charset="0"/>
              </a:rPr>
              <a:t>recessive allele (c).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smtClean="0">
                <a:latin typeface="Times New Roman" charset="0"/>
              </a:rPr>
              <a:t>  Normal </a:t>
            </a:r>
            <a:r>
              <a:rPr lang="en-US" sz="3200" dirty="0">
                <a:latin typeface="Times New Roman" charset="0"/>
              </a:rPr>
              <a:t>X chromosome =</a:t>
            </a:r>
            <a:r>
              <a:rPr lang="en-US" sz="3200" dirty="0" smtClean="0">
                <a:latin typeface="Times New Roman" charset="0"/>
              </a:rPr>
              <a:t> X</a:t>
            </a:r>
            <a:r>
              <a:rPr lang="en-US" sz="3200" baseline="30000" dirty="0" smtClean="0">
                <a:latin typeface="Times New Roman" charset="0"/>
              </a:rPr>
              <a:t>C</a:t>
            </a:r>
            <a:r>
              <a:rPr lang="en-US" sz="3200" dirty="0" smtClean="0">
                <a:latin typeface="Times New Roman" charset="0"/>
              </a:rPr>
              <a:t>, colorblind = </a:t>
            </a:r>
            <a:r>
              <a:rPr lang="en-US" sz="3200" dirty="0" err="1" smtClean="0">
                <a:latin typeface="Times New Roman" charset="0"/>
              </a:rPr>
              <a:t>X</a:t>
            </a:r>
            <a:r>
              <a:rPr lang="en-US" sz="3200" baseline="30000" dirty="0" err="1" smtClean="0">
                <a:latin typeface="Times New Roman" charset="0"/>
              </a:rPr>
              <a:t>c</a:t>
            </a:r>
            <a:r>
              <a:rPr lang="en-US" sz="3200" dirty="0">
                <a:latin typeface="Times New Roman" charset="0"/>
              </a:rPr>
              <a:t>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smtClean="0">
                <a:latin typeface="Times New Roman" charset="0"/>
              </a:rPr>
              <a:t>  A </a:t>
            </a:r>
            <a:r>
              <a:rPr lang="en-US" sz="3200" dirty="0">
                <a:latin typeface="Times New Roman" charset="0"/>
              </a:rPr>
              <a:t>female who sees color has the </a:t>
            </a:r>
            <a:r>
              <a:rPr lang="en-US" sz="3200" dirty="0" err="1">
                <a:latin typeface="Times New Roman" charset="0"/>
              </a:rPr>
              <a:t>geneotype</a:t>
            </a:r>
            <a:r>
              <a:rPr lang="en-US" sz="3200" dirty="0">
                <a:latin typeface="Times New Roman" charset="0"/>
              </a:rPr>
              <a:t>  X</a:t>
            </a:r>
            <a:r>
              <a:rPr lang="en-US" sz="3200" baseline="30000" dirty="0">
                <a:latin typeface="Times New Roman" charset="0"/>
              </a:rPr>
              <a:t>C</a:t>
            </a:r>
            <a:r>
              <a:rPr lang="en-US" sz="3200" dirty="0">
                <a:latin typeface="Times New Roman" charset="0"/>
              </a:rPr>
              <a:t>X</a:t>
            </a:r>
            <a:r>
              <a:rPr lang="en-US" sz="3200" baseline="30000" dirty="0">
                <a:latin typeface="Times New Roman" charset="0"/>
              </a:rPr>
              <a:t>C</a:t>
            </a:r>
            <a:r>
              <a:rPr lang="en-US" sz="3200" dirty="0">
                <a:latin typeface="Times New Roman" charset="0"/>
              </a:rPr>
              <a:t> or  </a:t>
            </a:r>
            <a:r>
              <a:rPr lang="en-US" sz="3200" dirty="0" err="1" smtClean="0">
                <a:latin typeface="Times New Roman" charset="0"/>
              </a:rPr>
              <a:t>X</a:t>
            </a:r>
            <a:r>
              <a:rPr lang="en-US" sz="3200" baseline="30000" dirty="0" err="1" smtClean="0">
                <a:latin typeface="Times New Roman" charset="0"/>
              </a:rPr>
              <a:t>C</a:t>
            </a:r>
            <a:r>
              <a:rPr lang="en-US" sz="3200" dirty="0" err="1" smtClean="0">
                <a:latin typeface="Times New Roman" charset="0"/>
              </a:rPr>
              <a:t>X</a:t>
            </a:r>
            <a:r>
              <a:rPr lang="en-US" sz="3200" baseline="30000" dirty="0" err="1" smtClean="0">
                <a:latin typeface="Times New Roman" charset="0"/>
              </a:rPr>
              <a:t>c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smtClean="0">
                <a:latin typeface="Times New Roman" charset="0"/>
              </a:rPr>
              <a:t>(carrier). </a:t>
            </a:r>
            <a:endParaRPr lang="en-US" sz="3200" dirty="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US" sz="3200" dirty="0" smtClean="0">
                <a:latin typeface="Times New Roman" charset="0"/>
              </a:rPr>
              <a:t>A </a:t>
            </a:r>
            <a:r>
              <a:rPr lang="en-US" sz="3200" dirty="0">
                <a:latin typeface="Times New Roman" charset="0"/>
              </a:rPr>
              <a:t>colorblind female has the </a:t>
            </a:r>
            <a:r>
              <a:rPr lang="en-US" sz="3200" dirty="0" err="1">
                <a:latin typeface="Times New Roman" charset="0"/>
              </a:rPr>
              <a:t>geneotype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smtClean="0">
                <a:latin typeface="Times New Roman" charset="0"/>
              </a:rPr>
              <a:t>=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</a:rPr>
              <a:t>X</a:t>
            </a:r>
            <a:r>
              <a:rPr lang="en-US" sz="3200" baseline="30000" dirty="0" err="1" smtClean="0">
                <a:latin typeface="Times New Roman" charset="0"/>
              </a:rPr>
              <a:t>c</a:t>
            </a:r>
            <a:r>
              <a:rPr lang="en-US" sz="3200" dirty="0" err="1" smtClean="0">
                <a:latin typeface="Times New Roman" charset="0"/>
              </a:rPr>
              <a:t>X</a:t>
            </a:r>
            <a:r>
              <a:rPr lang="en-US" sz="3200" baseline="30000" dirty="0" err="1" smtClean="0">
                <a:latin typeface="Times New Roman" charset="0"/>
              </a:rPr>
              <a:t>c</a:t>
            </a:r>
            <a:r>
              <a:rPr lang="en-US" sz="3200" baseline="30000" dirty="0" smtClean="0">
                <a:latin typeface="Times New Roman" charset="0"/>
              </a:rPr>
              <a:t>                  </a:t>
            </a:r>
            <a:r>
              <a:rPr lang="en-US" sz="3200" dirty="0" smtClean="0">
                <a:latin typeface="Times New Roman" charset="0"/>
              </a:rPr>
              <a:t>A </a:t>
            </a:r>
            <a:r>
              <a:rPr lang="en-US" sz="3200" dirty="0">
                <a:latin typeface="Times New Roman" charset="0"/>
              </a:rPr>
              <a:t>male who sees color has the genotype 	       X</a:t>
            </a:r>
            <a:r>
              <a:rPr lang="en-US" sz="3200" baseline="30000" dirty="0">
                <a:latin typeface="Times New Roman" charset="0"/>
              </a:rPr>
              <a:t>C</a:t>
            </a:r>
            <a:r>
              <a:rPr lang="en-US" sz="3200" dirty="0">
                <a:latin typeface="Times New Roman" charset="0"/>
              </a:rPr>
              <a:t>Y.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Times New Roman" charset="0"/>
              </a:rPr>
              <a:t> A colorblind male has the genotype		</a:t>
            </a:r>
            <a:r>
              <a:rPr lang="en-US" sz="3200" dirty="0" err="1">
                <a:latin typeface="Times New Roman" charset="0"/>
              </a:rPr>
              <a:t>X</a:t>
            </a:r>
            <a:r>
              <a:rPr lang="en-US" sz="3200" baseline="30000" dirty="0" err="1">
                <a:latin typeface="Times New Roman" charset="0"/>
              </a:rPr>
              <a:t>c</a:t>
            </a:r>
            <a:r>
              <a:rPr lang="en-US" sz="3200" dirty="0" err="1">
                <a:latin typeface="Times New Roman" charset="0"/>
              </a:rPr>
              <a:t>Y</a:t>
            </a:r>
            <a:r>
              <a:rPr lang="en-US" sz="3200" dirty="0">
                <a:latin typeface="Times New Roman" charset="0"/>
              </a:rPr>
              <a:t>                                  (* notice, he only has one copy of the allele). </a:t>
            </a:r>
          </a:p>
        </p:txBody>
      </p:sp>
    </p:spTree>
    <p:extLst>
      <p:ext uri="{BB962C8B-B14F-4D97-AF65-F5344CB8AC3E}">
        <p14:creationId xmlns:p14="http://schemas.microsoft.com/office/powerpoint/2010/main" val="30568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457200" y="152400"/>
            <a:ext cx="82260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Lets look at some crosses to see how sex-linked traits offset </a:t>
            </a:r>
            <a:r>
              <a:rPr lang="en-US" sz="3200" dirty="0" err="1" smtClean="0">
                <a:latin typeface="Times New Roman" charset="0"/>
              </a:rPr>
              <a:t>offpring</a:t>
            </a:r>
            <a:r>
              <a:rPr lang="en-US" sz="3200" dirty="0" smtClean="0">
                <a:latin typeface="Times New Roman" charset="0"/>
              </a:rPr>
              <a:t> </a:t>
            </a:r>
            <a:r>
              <a:rPr lang="en-US" sz="3200" dirty="0">
                <a:latin typeface="Times New Roman" charset="0"/>
              </a:rPr>
              <a:t>phenotypes</a:t>
            </a:r>
            <a:r>
              <a:rPr lang="en-US" sz="2400" dirty="0">
                <a:latin typeface="Times New Roman" charset="0"/>
              </a:rPr>
              <a:t>. </a:t>
            </a:r>
          </a:p>
        </p:txBody>
      </p:sp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1295400" y="2438400"/>
            <a:ext cx="2057400" cy="1676400"/>
          </a:xfrm>
          <a:prstGeom prst="rect">
            <a:avLst/>
          </a:prstGeom>
          <a:solidFill>
            <a:srgbClr val="FFFF00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5486400" y="2438400"/>
            <a:ext cx="2057400" cy="1676400"/>
          </a:xfrm>
          <a:prstGeom prst="rect">
            <a:avLst/>
          </a:prstGeom>
          <a:solidFill>
            <a:srgbClr val="FFFF00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Line 7"/>
          <p:cNvSpPr>
            <a:spLocks noChangeShapeType="1"/>
          </p:cNvSpPr>
          <p:nvPr/>
        </p:nvSpPr>
        <p:spPr bwMode="auto">
          <a:xfrm>
            <a:off x="2286000" y="2438400"/>
            <a:ext cx="0" cy="1676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Line 8"/>
          <p:cNvSpPr>
            <a:spLocks noChangeShapeType="1"/>
          </p:cNvSpPr>
          <p:nvPr/>
        </p:nvSpPr>
        <p:spPr bwMode="auto">
          <a:xfrm>
            <a:off x="1295400" y="3276600"/>
            <a:ext cx="2057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9"/>
          <p:cNvSpPr>
            <a:spLocks noChangeShapeType="1"/>
          </p:cNvSpPr>
          <p:nvPr/>
        </p:nvSpPr>
        <p:spPr bwMode="auto">
          <a:xfrm>
            <a:off x="6477000" y="2438400"/>
            <a:ext cx="0" cy="1676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10"/>
          <p:cNvSpPr>
            <a:spLocks noChangeShapeType="1"/>
          </p:cNvSpPr>
          <p:nvPr/>
        </p:nvSpPr>
        <p:spPr bwMode="auto">
          <a:xfrm>
            <a:off x="5486400" y="3276600"/>
            <a:ext cx="2057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13"/>
          <p:cNvSpPr txBox="1">
            <a:spLocks noChangeArrowheads="1"/>
          </p:cNvSpPr>
          <p:nvPr/>
        </p:nvSpPr>
        <p:spPr bwMode="auto">
          <a:xfrm>
            <a:off x="609600" y="4114800"/>
            <a:ext cx="4191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Times New Roman" charset="0"/>
              </a:rPr>
              <a:t> </a:t>
            </a:r>
            <a:r>
              <a:rPr lang="en-US" sz="3200" b="1" dirty="0">
                <a:latin typeface="Times New Roman" charset="0"/>
              </a:rPr>
              <a:t>All girls are normal. </a:t>
            </a:r>
            <a:endParaRPr lang="en-US" sz="3200" b="1" dirty="0" smtClean="0">
              <a:latin typeface="Times New Roman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 smtClean="0">
                <a:latin typeface="Times New Roman" charset="0"/>
              </a:rPr>
              <a:t> 50% of boys are normal, 50% are colorblind.</a:t>
            </a:r>
            <a:endParaRPr lang="en-US" sz="3200" b="1" dirty="0">
              <a:latin typeface="Times New Roman" charset="0"/>
            </a:endParaRPr>
          </a:p>
        </p:txBody>
      </p:sp>
      <p:sp>
        <p:nvSpPr>
          <p:cNvPr id="36875" name="Text Box 14"/>
          <p:cNvSpPr txBox="1">
            <a:spLocks noChangeArrowheads="1"/>
          </p:cNvSpPr>
          <p:nvPr/>
        </p:nvSpPr>
        <p:spPr bwMode="auto">
          <a:xfrm>
            <a:off x="4686300" y="4114800"/>
            <a:ext cx="3886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Times New Roman" charset="0"/>
              </a:rPr>
              <a:t> </a:t>
            </a:r>
            <a:r>
              <a:rPr lang="en-US" sz="3200" b="1" dirty="0">
                <a:latin typeface="Times New Roman" charset="0"/>
              </a:rPr>
              <a:t>All girls are normal but are carriers.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Times New Roman" charset="0"/>
              </a:rPr>
              <a:t> All boys are normal</a:t>
            </a:r>
          </a:p>
        </p:txBody>
      </p:sp>
      <p:sp>
        <p:nvSpPr>
          <p:cNvPr id="36876" name="Text Box 15"/>
          <p:cNvSpPr txBox="1">
            <a:spLocks noChangeArrowheads="1"/>
          </p:cNvSpPr>
          <p:nvPr/>
        </p:nvSpPr>
        <p:spPr bwMode="auto">
          <a:xfrm>
            <a:off x="5410200" y="14478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Times New Roman" charset="0"/>
              </a:rPr>
              <a:t>X</a:t>
            </a:r>
            <a:r>
              <a:rPr lang="en-US" baseline="30000" dirty="0" smtClean="0">
                <a:latin typeface="Times New Roman" charset="0"/>
              </a:rPr>
              <a:t>C</a:t>
            </a:r>
            <a:r>
              <a:rPr lang="en-US" dirty="0" smtClean="0">
                <a:latin typeface="Times New Roman" charset="0"/>
              </a:rPr>
              <a:t>X</a:t>
            </a:r>
            <a:r>
              <a:rPr lang="en-US" baseline="30000" dirty="0" smtClean="0">
                <a:latin typeface="Times New Roman" charset="0"/>
              </a:rPr>
              <a:t>C</a:t>
            </a:r>
            <a:r>
              <a:rPr lang="en-US" dirty="0">
                <a:latin typeface="Times New Roman" charset="0"/>
              </a:rPr>
              <a:t>	x	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baseline="30000" dirty="0" err="1">
                <a:latin typeface="Times New Roman" charset="0"/>
              </a:rPr>
              <a:t>c</a:t>
            </a:r>
            <a:r>
              <a:rPr lang="en-US" dirty="0" err="1">
                <a:latin typeface="Times New Roman" charset="0"/>
              </a:rPr>
              <a:t>Y</a:t>
            </a:r>
            <a:endParaRPr lang="en-US" dirty="0">
              <a:latin typeface="Times New Roman" charset="0"/>
            </a:endParaRPr>
          </a:p>
        </p:txBody>
      </p:sp>
      <p:sp>
        <p:nvSpPr>
          <p:cNvPr id="36877" name="Text Box 16"/>
          <p:cNvSpPr txBox="1">
            <a:spLocks noChangeArrowheads="1"/>
          </p:cNvSpPr>
          <p:nvPr/>
        </p:nvSpPr>
        <p:spPr bwMode="auto">
          <a:xfrm>
            <a:off x="1143000" y="15240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	</a:t>
            </a:r>
            <a:r>
              <a:rPr lang="en-US">
                <a:latin typeface="Times New Roman" charset="0"/>
              </a:rPr>
              <a:t>x	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Y</a:t>
            </a:r>
          </a:p>
        </p:txBody>
      </p:sp>
      <p:sp>
        <p:nvSpPr>
          <p:cNvPr id="36878" name="Text Box 17"/>
          <p:cNvSpPr txBox="1">
            <a:spLocks noChangeArrowheads="1"/>
          </p:cNvSpPr>
          <p:nvPr/>
        </p:nvSpPr>
        <p:spPr bwMode="auto">
          <a:xfrm>
            <a:off x="1600200" y="205740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</a:p>
        </p:txBody>
      </p:sp>
      <p:sp>
        <p:nvSpPr>
          <p:cNvPr id="36879" name="Text Box 18"/>
          <p:cNvSpPr txBox="1">
            <a:spLocks noChangeArrowheads="1"/>
          </p:cNvSpPr>
          <p:nvPr/>
        </p:nvSpPr>
        <p:spPr bwMode="auto">
          <a:xfrm>
            <a:off x="2667000" y="2057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Y</a:t>
            </a:r>
          </a:p>
        </p:txBody>
      </p:sp>
      <p:sp>
        <p:nvSpPr>
          <p:cNvPr id="36880" name="Text Box 19"/>
          <p:cNvSpPr txBox="1">
            <a:spLocks noChangeArrowheads="1"/>
          </p:cNvSpPr>
          <p:nvPr/>
        </p:nvSpPr>
        <p:spPr bwMode="auto">
          <a:xfrm>
            <a:off x="609600" y="2667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</a:p>
        </p:txBody>
      </p:sp>
      <p:sp>
        <p:nvSpPr>
          <p:cNvPr id="36881" name="Text Box 20"/>
          <p:cNvSpPr txBox="1">
            <a:spLocks noChangeArrowheads="1"/>
          </p:cNvSpPr>
          <p:nvPr/>
        </p:nvSpPr>
        <p:spPr bwMode="auto">
          <a:xfrm>
            <a:off x="5715000" y="1981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36882" name="Text Box 21"/>
          <p:cNvSpPr txBox="1">
            <a:spLocks noChangeArrowheads="1"/>
          </p:cNvSpPr>
          <p:nvPr/>
        </p:nvSpPr>
        <p:spPr bwMode="auto">
          <a:xfrm>
            <a:off x="609600" y="3505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36883" name="Text Box 22"/>
          <p:cNvSpPr txBox="1">
            <a:spLocks noChangeArrowheads="1"/>
          </p:cNvSpPr>
          <p:nvPr/>
        </p:nvSpPr>
        <p:spPr bwMode="auto">
          <a:xfrm>
            <a:off x="4953000" y="350520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</a:p>
        </p:txBody>
      </p:sp>
      <p:sp>
        <p:nvSpPr>
          <p:cNvPr id="36884" name="Text Box 23"/>
          <p:cNvSpPr txBox="1">
            <a:spLocks noChangeArrowheads="1"/>
          </p:cNvSpPr>
          <p:nvPr/>
        </p:nvSpPr>
        <p:spPr bwMode="auto">
          <a:xfrm>
            <a:off x="4876800" y="2667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</a:p>
        </p:txBody>
      </p:sp>
      <p:sp>
        <p:nvSpPr>
          <p:cNvPr id="36885" name="Text Box 24"/>
          <p:cNvSpPr txBox="1">
            <a:spLocks noChangeArrowheads="1"/>
          </p:cNvSpPr>
          <p:nvPr/>
        </p:nvSpPr>
        <p:spPr bwMode="auto">
          <a:xfrm>
            <a:off x="6781800" y="1981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Y</a:t>
            </a:r>
          </a:p>
        </p:txBody>
      </p:sp>
      <p:sp>
        <p:nvSpPr>
          <p:cNvPr id="36886" name="Text Box 25"/>
          <p:cNvSpPr txBox="1">
            <a:spLocks noChangeArrowheads="1"/>
          </p:cNvSpPr>
          <p:nvPr/>
        </p:nvSpPr>
        <p:spPr bwMode="auto">
          <a:xfrm>
            <a:off x="5562600" y="26670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36887" name="Text Box 26"/>
          <p:cNvSpPr txBox="1">
            <a:spLocks noChangeArrowheads="1"/>
          </p:cNvSpPr>
          <p:nvPr/>
        </p:nvSpPr>
        <p:spPr bwMode="auto">
          <a:xfrm>
            <a:off x="5486400" y="35814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36888" name="Text Box 27"/>
          <p:cNvSpPr txBox="1">
            <a:spLocks noChangeArrowheads="1"/>
          </p:cNvSpPr>
          <p:nvPr/>
        </p:nvSpPr>
        <p:spPr bwMode="auto">
          <a:xfrm>
            <a:off x="2514600" y="3505200"/>
            <a:ext cx="762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Y</a:t>
            </a:r>
          </a:p>
        </p:txBody>
      </p:sp>
      <p:sp>
        <p:nvSpPr>
          <p:cNvPr id="36889" name="Text Box 28"/>
          <p:cNvSpPr txBox="1">
            <a:spLocks noChangeArrowheads="1"/>
          </p:cNvSpPr>
          <p:nvPr/>
        </p:nvSpPr>
        <p:spPr bwMode="auto">
          <a:xfrm>
            <a:off x="1447800" y="34290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</a:p>
        </p:txBody>
      </p:sp>
      <p:sp>
        <p:nvSpPr>
          <p:cNvPr id="36890" name="Text Box 30"/>
          <p:cNvSpPr txBox="1">
            <a:spLocks noChangeArrowheads="1"/>
          </p:cNvSpPr>
          <p:nvPr/>
        </p:nvSpPr>
        <p:spPr bwMode="auto">
          <a:xfrm>
            <a:off x="6629400" y="3505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Y</a:t>
            </a:r>
          </a:p>
        </p:txBody>
      </p:sp>
      <p:sp>
        <p:nvSpPr>
          <p:cNvPr id="36891" name="Text Box 31"/>
          <p:cNvSpPr txBox="1">
            <a:spLocks noChangeArrowheads="1"/>
          </p:cNvSpPr>
          <p:nvPr/>
        </p:nvSpPr>
        <p:spPr bwMode="auto">
          <a:xfrm>
            <a:off x="6629400" y="266700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Y</a:t>
            </a:r>
          </a:p>
        </p:txBody>
      </p:sp>
      <p:sp>
        <p:nvSpPr>
          <p:cNvPr id="36892" name="Text Box 32"/>
          <p:cNvSpPr txBox="1">
            <a:spLocks noChangeArrowheads="1"/>
          </p:cNvSpPr>
          <p:nvPr/>
        </p:nvSpPr>
        <p:spPr bwMode="auto">
          <a:xfrm>
            <a:off x="2514600" y="26670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Y</a:t>
            </a:r>
          </a:p>
        </p:txBody>
      </p:sp>
      <p:sp>
        <p:nvSpPr>
          <p:cNvPr id="36893" name="Text Box 33"/>
          <p:cNvSpPr txBox="1">
            <a:spLocks noChangeArrowheads="1"/>
          </p:cNvSpPr>
          <p:nvPr/>
        </p:nvSpPr>
        <p:spPr bwMode="auto">
          <a:xfrm>
            <a:off x="1371600" y="27432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ymbo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  <a:r>
              <a:rPr lang="en-US">
                <a:latin typeface="Times New Roman" charset="0"/>
              </a:rPr>
              <a:t>X</a:t>
            </a:r>
            <a:r>
              <a:rPr lang="en-US" baseline="30000">
                <a:latin typeface="Times New Roman" charset="0"/>
              </a:rPr>
              <a:t>C</a:t>
            </a:r>
          </a:p>
        </p:txBody>
      </p:sp>
      <p:pic>
        <p:nvPicPr>
          <p:cNvPr id="36894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327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5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05000"/>
            <a:ext cx="327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6" name="Picture 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7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242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11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444</Words>
  <Application>Microsoft Macintosh PowerPoint</Application>
  <PresentationFormat>On-screen Show (4:3)</PresentationFormat>
  <Paragraphs>69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Michlovitch-Clark</dc:creator>
  <cp:lastModifiedBy>Andrea Michlovitch-Clark</cp:lastModifiedBy>
  <cp:revision>20</cp:revision>
  <dcterms:created xsi:type="dcterms:W3CDTF">2012-03-08T17:25:23Z</dcterms:created>
  <dcterms:modified xsi:type="dcterms:W3CDTF">2013-10-25T15:30:34Z</dcterms:modified>
</cp:coreProperties>
</file>