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png" ContentType="image/png"/>
  <Default Extension="bin" ContentType="application/vnd.openxmlformats-officedocument.presentationml.printerSettings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67" r:id="rId4"/>
    <p:sldId id="26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tableStyles" Target="tableStyle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19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27174-9891-084E-A9F0-348A8D42BF40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6F46C-8AB0-8D47-B74A-82966129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60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6F46C-8AB0-8D47-B74A-8296612951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49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6F46C-8AB0-8D47-B74A-8296612951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3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4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7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1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4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8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7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5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5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141B9-9B23-BB40-9021-92DC38A97EEE}" type="datetimeFigureOut">
              <a:rPr lang="en-US" smtClean="0"/>
              <a:t>10/15/12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55569-9F72-CF49-A48F-DFEC7C7C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894" y="395604"/>
            <a:ext cx="834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Mendelian</a:t>
            </a:r>
            <a:r>
              <a:rPr lang="en-US" sz="4400" dirty="0" smtClean="0"/>
              <a:t> Genetics Part 1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207" y="1392348"/>
            <a:ext cx="4396722" cy="44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5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174" y="498084"/>
            <a:ext cx="82414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Mendel took two of the offspring from the F1 generation, each with yellow seeds and crossed them (called an F1 cross).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green seed re-appeared in the F2 generation. 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067" y="3121378"/>
            <a:ext cx="3620599" cy="334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4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7971" y="448276"/>
            <a:ext cx="8141833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Mendel gave names to the characteristics:</a:t>
            </a:r>
          </a:p>
          <a:p>
            <a:endParaRPr lang="en-US" sz="3200" dirty="0"/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Alleles that disappeared he called </a:t>
            </a:r>
            <a:r>
              <a:rPr lang="en-US" sz="3200" b="1" u="sng" dirty="0" smtClean="0"/>
              <a:t>recessive</a:t>
            </a:r>
            <a:r>
              <a:rPr lang="en-US" sz="3200" dirty="0" smtClean="0"/>
              <a:t>. Recessive alleles get a </a:t>
            </a:r>
            <a:r>
              <a:rPr lang="en-US" sz="3200" u="sng" dirty="0" smtClean="0"/>
              <a:t>lower case.</a:t>
            </a:r>
            <a:r>
              <a:rPr lang="en-US" sz="3200" dirty="0" smtClean="0"/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Alleles that appeared in the first and dominated the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he called </a:t>
            </a:r>
            <a:r>
              <a:rPr lang="en-US" sz="3200" b="1" u="sng" dirty="0" smtClean="0"/>
              <a:t>dominant</a:t>
            </a:r>
            <a:r>
              <a:rPr lang="en-US" sz="3200" dirty="0" smtClean="0"/>
              <a:t>. Dominant allele gets a </a:t>
            </a:r>
            <a:r>
              <a:rPr lang="en-US" sz="3200" u="sng" dirty="0" smtClean="0"/>
              <a:t>capital letter</a:t>
            </a:r>
            <a:r>
              <a:rPr lang="en-US" sz="3200" dirty="0" smtClean="0"/>
              <a:t>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Each individual has 2 copies of each allele.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 Genotype: the genes present.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Phenotype: the physical characteristics.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Homozygous: the two alleles are the same.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Heterozygous: the alleles are different. </a:t>
            </a:r>
          </a:p>
        </p:txBody>
      </p:sp>
    </p:spTree>
    <p:extLst>
      <p:ext uri="{BB962C8B-B14F-4D97-AF65-F5344CB8AC3E}">
        <p14:creationId xmlns:p14="http://schemas.microsoft.com/office/powerpoint/2010/main" val="2720390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714" y="616857"/>
            <a:ext cx="8672286" cy="532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Arial"/>
              <a:buChar char="•"/>
            </a:pPr>
            <a:r>
              <a:rPr lang="en-US" sz="3200" dirty="0" smtClean="0"/>
              <a:t>If an individual has  a dominant allele it displays the dominant allele it </a:t>
            </a:r>
            <a:r>
              <a:rPr lang="en-US" sz="3200" dirty="0" err="1" smtClean="0"/>
              <a:t>dispalys</a:t>
            </a:r>
            <a:r>
              <a:rPr lang="en-US" sz="3200" dirty="0" smtClean="0"/>
              <a:t> the dominant characteristic. </a:t>
            </a:r>
          </a:p>
          <a:p>
            <a:r>
              <a:rPr lang="en-US" sz="3200" dirty="0" smtClean="0"/>
              <a:t>YY = yellow seeds</a:t>
            </a:r>
          </a:p>
          <a:p>
            <a:r>
              <a:rPr lang="en-US" sz="3200" dirty="0" err="1" smtClean="0"/>
              <a:t>Yy</a:t>
            </a:r>
            <a:r>
              <a:rPr lang="en-US" sz="3200" dirty="0" smtClean="0"/>
              <a:t> = </a:t>
            </a:r>
            <a:r>
              <a:rPr lang="en-US" sz="3200" dirty="0" err="1" smtClean="0"/>
              <a:t>Yy</a:t>
            </a:r>
            <a:r>
              <a:rPr lang="en-US" sz="3200" dirty="0" smtClean="0"/>
              <a:t> = yellow</a:t>
            </a:r>
          </a:p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An individual needs 2 recessive alleles to display the recessive </a:t>
            </a:r>
            <a:r>
              <a:rPr lang="en-US" sz="3200" dirty="0" err="1" smtClean="0"/>
              <a:t>characterstic</a:t>
            </a:r>
            <a:r>
              <a:rPr lang="en-US" sz="3200" dirty="0" smtClean="0"/>
              <a:t>.          </a:t>
            </a:r>
          </a:p>
          <a:p>
            <a:endParaRPr lang="en-US" sz="3200" dirty="0"/>
          </a:p>
          <a:p>
            <a:r>
              <a:rPr lang="en-US" sz="3200" dirty="0" err="1" smtClean="0"/>
              <a:t>yy</a:t>
            </a:r>
            <a:r>
              <a:rPr lang="en-US" sz="3200" dirty="0" smtClean="0"/>
              <a:t> = green seeds.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545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429" y="580571"/>
            <a:ext cx="7801428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/>
              <a:t>Punnett</a:t>
            </a:r>
            <a:r>
              <a:rPr lang="en-US" sz="3200" b="1" u="sng" dirty="0" smtClean="0"/>
              <a:t> Square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Used to predict future allele probabilities.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 Mendel used these constant results and his ability to  predict these results to form a central idea in genetics. 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r>
              <a:rPr lang="en-US" sz="3200" b="1" u="sng" dirty="0" smtClean="0"/>
              <a:t>The Law of Segregation</a:t>
            </a:r>
            <a:r>
              <a:rPr lang="en-US" sz="3200" dirty="0" smtClean="0"/>
              <a:t>: all alleles have equal chance of being passed to the gamete and eventually the zygote. 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69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82600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6" y="478888"/>
            <a:ext cx="4450105" cy="5933473"/>
          </a:xfrm>
          <a:prstGeom prst="rect">
            <a:avLst/>
          </a:prstGeom>
        </p:spPr>
      </p:pic>
      <p:pic>
        <p:nvPicPr>
          <p:cNvPr id="5" name="Picture 4" descr="P70802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22" y="478888"/>
            <a:ext cx="3747827" cy="2810870"/>
          </a:xfrm>
          <a:prstGeom prst="rect">
            <a:avLst/>
          </a:prstGeom>
        </p:spPr>
      </p:pic>
      <p:pic>
        <p:nvPicPr>
          <p:cNvPr id="6" name="Picture 5" descr="P10102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22" y="3539613"/>
            <a:ext cx="3830329" cy="28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78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2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0" y="545629"/>
            <a:ext cx="4324011" cy="5765349"/>
          </a:xfrm>
          <a:prstGeom prst="rect">
            <a:avLst/>
          </a:prstGeom>
        </p:spPr>
      </p:pic>
      <p:pic>
        <p:nvPicPr>
          <p:cNvPr id="3" name="Picture 2" descr="P7220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08" y="416427"/>
            <a:ext cx="2857174" cy="2792184"/>
          </a:xfrm>
          <a:prstGeom prst="rect">
            <a:avLst/>
          </a:prstGeom>
        </p:spPr>
      </p:pic>
      <p:pic>
        <p:nvPicPr>
          <p:cNvPr id="4" name="Picture 3" descr="P80206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82" y="3460604"/>
            <a:ext cx="2420010" cy="32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8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C140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7" y="229034"/>
            <a:ext cx="3831112" cy="2873334"/>
          </a:xfrm>
          <a:prstGeom prst="rect">
            <a:avLst/>
          </a:prstGeom>
        </p:spPr>
      </p:pic>
      <p:pic>
        <p:nvPicPr>
          <p:cNvPr id="5" name="Picture 4" descr="P8110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70" y="229034"/>
            <a:ext cx="3913653" cy="2935240"/>
          </a:xfrm>
          <a:prstGeom prst="rect">
            <a:avLst/>
          </a:prstGeom>
        </p:spPr>
      </p:pic>
      <p:pic>
        <p:nvPicPr>
          <p:cNvPr id="6" name="Picture 5" descr="P82700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10" y="3410822"/>
            <a:ext cx="4199891" cy="31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3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7364" y="548351"/>
            <a:ext cx="7909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7550" y="163630"/>
            <a:ext cx="8487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Prefixes, Suffixes, and Vocabulary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577364" y="1077585"/>
            <a:ext cx="790988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u="sng" dirty="0" smtClean="0"/>
              <a:t>Segregate</a:t>
            </a:r>
            <a:r>
              <a:rPr lang="en-US" sz="3200" dirty="0" smtClean="0"/>
              <a:t>: separate.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u="sng" dirty="0" smtClean="0"/>
              <a:t>Allele</a:t>
            </a:r>
            <a:r>
              <a:rPr lang="en-US" sz="3200" dirty="0" smtClean="0"/>
              <a:t>: form of a gene.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u="sng" dirty="0" smtClean="0"/>
              <a:t>-</a:t>
            </a:r>
            <a:r>
              <a:rPr lang="en-US" sz="3200" u="sng" dirty="0" err="1" smtClean="0"/>
              <a:t>Zygous</a:t>
            </a:r>
            <a:r>
              <a:rPr lang="en-US" sz="3200" dirty="0" smtClean="0"/>
              <a:t>: joining together.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u="sng" dirty="0" err="1" smtClean="0"/>
              <a:t>Pheno</a:t>
            </a:r>
            <a:r>
              <a:rPr lang="en-US" sz="3200" dirty="0" smtClean="0"/>
              <a:t>: physical.</a:t>
            </a:r>
          </a:p>
          <a:p>
            <a:pPr marL="457200" indent="-457200">
              <a:buFont typeface="Arial"/>
              <a:buChar char="•"/>
            </a:pPr>
            <a:r>
              <a:rPr lang="en-US" sz="3200" u="sng" dirty="0" err="1" smtClean="0"/>
              <a:t>Geno</a:t>
            </a:r>
            <a:r>
              <a:rPr lang="en-US" sz="3200" dirty="0" smtClean="0"/>
              <a:t>: genes present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761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884" y="323755"/>
            <a:ext cx="8415717" cy="4942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We Already Know….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/>
              <a:t>Gametes(eggs and sperm) are haploid cells produced in the gonads.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Chromosomes we received from our parents are recombined during crossing over in Prophase I.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In meiosis the homologous chromosomes separate first then sister </a:t>
            </a:r>
            <a:r>
              <a:rPr lang="en-US" sz="3200" dirty="0" err="1" smtClean="0"/>
              <a:t>chromsosomes</a:t>
            </a:r>
            <a:r>
              <a:rPr lang="en-US" sz="3200" dirty="0" smtClean="0"/>
              <a:t> separate.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73884" y="5454025"/>
            <a:ext cx="8590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You might be asking yourself now….What are the consequences of mistake for the chromosome????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2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808" y="2270438"/>
            <a:ext cx="4164286" cy="41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681" y="348659"/>
            <a:ext cx="849041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Genes! 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Genes are segments of DNA that code for a trait.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Each chromosome has                                    1000s of genes.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How do genes                                                     affect offspring??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971" y="5404216"/>
            <a:ext cx="375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Who knows???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447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8851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Gregor</a:t>
            </a:r>
            <a:r>
              <a:rPr lang="en-US" sz="4400" dirty="0" smtClean="0"/>
              <a:t> Mendel</a:t>
            </a:r>
          </a:p>
          <a:p>
            <a:pPr algn="ctr">
              <a:spcAft>
                <a:spcPts val="1200"/>
              </a:spcAft>
            </a:pPr>
            <a:r>
              <a:rPr lang="en-US" sz="4400" dirty="0" smtClean="0"/>
              <a:t> The “Father of Genetics”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Austrian Monk born in 1822.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Used pea plants. 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traits of pea plants (flower color, seed color and shape, and plant height) were easy to </a:t>
            </a:r>
            <a:r>
              <a:rPr lang="en-US" sz="3200" u="sng" dirty="0" smtClean="0"/>
              <a:t>identify, measure and count. </a:t>
            </a:r>
          </a:p>
          <a:p>
            <a:pPr marL="457200" indent="-457200">
              <a:buFont typeface="Arial"/>
              <a:buChar char="•"/>
            </a:pPr>
            <a:endParaRPr lang="en-US" sz="3200" u="sng" dirty="0" smtClean="0"/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91" y="298852"/>
            <a:ext cx="1720009" cy="2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856" y="4636856"/>
            <a:ext cx="2957286" cy="203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736" y="4775590"/>
            <a:ext cx="2798691" cy="187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377" y="448276"/>
            <a:ext cx="83659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dirty="0" smtClean="0"/>
              <a:t>Mendel’s Experiment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Mendel took 2 true breeding pea plants- one with yellow and one with green seeds.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He crossed the yellow and green seed plants.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All the F1had yellow offspring. </a:t>
            </a:r>
          </a:p>
          <a:p>
            <a:endParaRPr lang="en-US" sz="3200" dirty="0"/>
          </a:p>
          <a:p>
            <a:r>
              <a:rPr lang="en-US" sz="3200" u="sng" dirty="0" smtClean="0"/>
              <a:t>True Breeding: </a:t>
            </a:r>
            <a:r>
              <a:rPr lang="en-US" sz="3200" dirty="0" smtClean="0"/>
              <a:t>both genes                               the same. </a:t>
            </a:r>
          </a:p>
          <a:p>
            <a:r>
              <a:rPr lang="en-US" sz="3200" u="sng" dirty="0" smtClean="0"/>
              <a:t>F1:</a:t>
            </a:r>
            <a:r>
              <a:rPr lang="en-US" sz="3200" dirty="0" smtClean="0"/>
              <a:t> First Filial Generation,                                      the first generation.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87" y="3113694"/>
            <a:ext cx="2301441" cy="353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04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446</Words>
  <Application>Microsoft Macintosh PowerPoint</Application>
  <PresentationFormat>On-screen Show (4:3)</PresentationFormat>
  <Paragraphs>54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Michlovitch-Clark</dc:creator>
  <cp:lastModifiedBy>Andrea Michlovitch-Clark</cp:lastModifiedBy>
  <cp:revision>23</cp:revision>
  <dcterms:created xsi:type="dcterms:W3CDTF">2012-03-06T01:10:11Z</dcterms:created>
  <dcterms:modified xsi:type="dcterms:W3CDTF">2012-10-15T14:43:50Z</dcterms:modified>
</cp:coreProperties>
</file>