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  <p:sldId id="27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" d="100"/>
          <a:sy n="13" d="100"/>
        </p:scale>
        <p:origin x="-1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EAFF9-B173-1B46-A64C-17E66997B2EA}" type="datetimeFigureOut">
              <a:rPr lang="en-US" smtClean="0"/>
              <a:t>3/10/12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F431-4305-5F4C-AB85-1C13F534B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9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F431-4305-5F4C-AB85-1C13F534BC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7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5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5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8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8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3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5838-56B6-D847-B911-E4906C74B059}" type="datetimeFigureOut">
              <a:rPr lang="en-US" smtClean="0"/>
              <a:t>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7FA9A-B3CC-AA4C-A713-39613CEC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6971" y="478889"/>
            <a:ext cx="7473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Meiosis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25" y="1761421"/>
            <a:ext cx="5045996" cy="34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88" y="1711503"/>
            <a:ext cx="3176456" cy="2801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251" y="81079"/>
            <a:ext cx="4788749" cy="63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6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990" y="83285"/>
            <a:ext cx="4600624" cy="632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/>
              <a:t>Metaphase I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Chromosomes align in the center of the cell.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Spindle fibers attach to chromosomes. 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Identical copies are called </a:t>
            </a:r>
            <a:r>
              <a:rPr lang="en-US" sz="3200" b="1" u="sng" dirty="0" smtClean="0"/>
              <a:t>sister chromatids</a:t>
            </a:r>
            <a:r>
              <a:rPr lang="en-US" sz="3200" dirty="0" smtClean="0"/>
              <a:t>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Pairs of chromosomes are called </a:t>
            </a:r>
            <a:r>
              <a:rPr lang="en-US" sz="3200" b="1" u="sng" dirty="0" smtClean="0"/>
              <a:t>homologous</a:t>
            </a:r>
            <a:r>
              <a:rPr lang="en-US" sz="3200" dirty="0" smtClean="0"/>
              <a:t> (they code for the same traits).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829614" y="187390"/>
            <a:ext cx="4314386" cy="382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Anaphase I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dirty="0" smtClean="0"/>
              <a:t>Spindle shortens. </a:t>
            </a:r>
          </a:p>
          <a:p>
            <a:pPr marL="457200" indent="-457200">
              <a:buFont typeface="Arial"/>
              <a:buChar char="•"/>
            </a:pPr>
            <a:r>
              <a:rPr lang="en-US" sz="3200" u="sng" dirty="0" smtClean="0"/>
              <a:t>Homologous chromosomes</a:t>
            </a:r>
            <a:r>
              <a:rPr lang="en-US" sz="3200" dirty="0" smtClean="0"/>
              <a:t> separate.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Sister chromatids stay together.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20" y="4009975"/>
            <a:ext cx="2534459" cy="253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45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77" y="353961"/>
            <a:ext cx="85350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Telophase</a:t>
            </a:r>
            <a:r>
              <a:rPr lang="en-US" sz="4400" dirty="0" smtClean="0"/>
              <a:t> I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Homologous chromosomes have moved through the opposite ends of the cell.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 cytokinesis yet. 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Sister chromatids must separate next…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5" y="3336952"/>
            <a:ext cx="3196768" cy="319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7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894" y="353961"/>
            <a:ext cx="83269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Prophase II</a:t>
            </a:r>
            <a:endParaRPr lang="en-US" sz="44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Spindle fibers begin to form centrioles again.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Chromosomes are coiled.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One set of homologous chromosomes and their duplicate (sister chromatid) are separated already.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01" y="3585615"/>
            <a:ext cx="2871388" cy="287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8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21" y="229034"/>
            <a:ext cx="52043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Metaphase II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Sister chromatids align at the center of the cell.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Spindle fibers attach to each chromosome.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43377" y="3456328"/>
            <a:ext cx="48087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Anaphase II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Sister chromatids separate.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Each chromosome is pulled to the opposite end of the cell.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57" y="229034"/>
            <a:ext cx="2939808" cy="293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9" y="3168842"/>
            <a:ext cx="3243272" cy="32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3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808" y="208213"/>
            <a:ext cx="42883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Telophase</a:t>
            </a:r>
            <a:r>
              <a:rPr lang="en-US" sz="4400" dirty="0" smtClean="0"/>
              <a:t> II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Spindle fibers disappear.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Nuclear membrane form around each new set of chromosomes (4).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Final result is 4 haploid gametes.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73" y="208213"/>
            <a:ext cx="4288199" cy="32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72" y="3659288"/>
            <a:ext cx="3016009" cy="301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6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685800"/>
            <a:ext cx="81280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72" y="423252"/>
            <a:ext cx="8148577" cy="273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After successfully completing meiosis an individual can reproduce.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During reproduction, 2 gametes (sperm and eggs) come together and fuse nuclei. 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dirty="0" smtClean="0"/>
              <a:t>The fertilized egg is called a zygote.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162" y="3507452"/>
            <a:ext cx="4188123" cy="31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347" y="408862"/>
            <a:ext cx="7854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Prefixes, Suffixes, and Vocabulary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78798" y="1415845"/>
            <a:ext cx="8082757" cy="499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u="sng" dirty="0" smtClean="0"/>
              <a:t>Diploid</a:t>
            </a:r>
            <a:r>
              <a:rPr lang="en-US" sz="3200" dirty="0" smtClean="0"/>
              <a:t>: 2 sets of chromosomes(2n).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u="sng" dirty="0" smtClean="0"/>
              <a:t>Haploid</a:t>
            </a:r>
            <a:r>
              <a:rPr lang="en-US" sz="3200" dirty="0" smtClean="0"/>
              <a:t>: 1 set of chromosomes(n). 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u="sng" dirty="0" smtClean="0"/>
              <a:t>Gamete</a:t>
            </a:r>
            <a:r>
              <a:rPr lang="en-US" sz="3200" dirty="0" smtClean="0"/>
              <a:t>: sex cell. 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u="sng" dirty="0" smtClean="0"/>
              <a:t>Somatic cell</a:t>
            </a:r>
            <a:r>
              <a:rPr lang="en-US" sz="3200" dirty="0" smtClean="0"/>
              <a:t>: all body cells except sex cells. 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3200" u="sng" dirty="0" smtClean="0"/>
              <a:t>Zygote</a:t>
            </a:r>
            <a:r>
              <a:rPr lang="en-US" sz="3200" dirty="0" smtClean="0"/>
              <a:t>: fertilized egg.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u="sng" dirty="0" smtClean="0"/>
              <a:t>Homologous Chromosomes</a:t>
            </a:r>
            <a:r>
              <a:rPr lang="en-US" sz="3200" dirty="0" smtClean="0"/>
              <a:t>: chromosomes that code for the same traits (eye color, hair, </a:t>
            </a:r>
            <a:r>
              <a:rPr lang="en-US" sz="3200" dirty="0" err="1" smtClean="0"/>
              <a:t>etc</a:t>
            </a:r>
            <a:r>
              <a:rPr lang="en-US" sz="3200" dirty="0" smtClean="0"/>
              <a:t>).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912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42" y="478889"/>
            <a:ext cx="841019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400" dirty="0" smtClean="0"/>
              <a:t>What We Already Know….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 mitosis we learned that cells divide because: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Living things need to grow and develop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 When a cell gets too big effective cell   	transport and communication become 	difficult.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Living things need to reproduce themselves.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r>
              <a:rPr lang="en-US" sz="3200" dirty="0" smtClean="0"/>
              <a:t>How do living things reproduce themselves….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591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29" y="251669"/>
            <a:ext cx="8368555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Humans and Sex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Each of our cells has 23 pairs of chromosomes(n=23) for a total of 46 in each nuclei.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In sexual reproduction the female egg combines with the sperm to make 1 cell called the </a:t>
            </a:r>
            <a:r>
              <a:rPr lang="en-US" sz="3200" u="sng" dirty="0" smtClean="0"/>
              <a:t>zygote</a:t>
            </a:r>
            <a:r>
              <a:rPr lang="en-US" sz="3200" dirty="0" smtClean="0"/>
              <a:t>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The egg and sperm are haploid(n) so when they make the zygote it is diploid. </a:t>
            </a:r>
          </a:p>
          <a:p>
            <a:pPr algn="ctr"/>
            <a:r>
              <a:rPr lang="en-US" sz="3200" dirty="0" smtClean="0"/>
              <a:t>n     +    n    =    2n</a:t>
            </a:r>
          </a:p>
          <a:p>
            <a:pPr algn="ctr"/>
            <a:r>
              <a:rPr lang="en-US" sz="3200" dirty="0" smtClean="0"/>
              <a:t>Egg + sperm = Zygote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917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87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How does the # of Chromosomes Reduce?</a:t>
            </a: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2260" y="1018857"/>
            <a:ext cx="84310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u="sng" dirty="0" smtClean="0"/>
              <a:t>Meiosis</a:t>
            </a:r>
            <a:r>
              <a:rPr lang="en-US" sz="3200" dirty="0" smtClean="0"/>
              <a:t>: the process of cellular division that creates sex cells (eggs and sperm). 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Similar to mitosis but where it happens and the final results are very different. </a:t>
            </a:r>
          </a:p>
        </p:txBody>
      </p:sp>
    </p:spTree>
    <p:extLst>
      <p:ext uri="{BB962C8B-B14F-4D97-AF65-F5344CB8AC3E}">
        <p14:creationId xmlns:p14="http://schemas.microsoft.com/office/powerpoint/2010/main" val="177403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77" y="166570"/>
            <a:ext cx="8576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Comparing the Who, What, Where, When, Why &amp; How of Cellular Division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7356" y="1353220"/>
            <a:ext cx="4350816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Mitosis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/>
              <a:t>Who: </a:t>
            </a:r>
            <a:r>
              <a:rPr lang="en-US" sz="3200" dirty="0" smtClean="0"/>
              <a:t>Diploid Cell</a:t>
            </a:r>
          </a:p>
          <a:p>
            <a:r>
              <a:rPr lang="en-US" sz="3200" b="1" dirty="0" smtClean="0"/>
              <a:t>What is Final Product: </a:t>
            </a:r>
            <a:r>
              <a:rPr lang="en-US" sz="3200" dirty="0" smtClean="0"/>
              <a:t>2 identical daughter cells that are diploid(2n)</a:t>
            </a:r>
          </a:p>
          <a:p>
            <a:r>
              <a:rPr lang="en-US" sz="3200" b="1" dirty="0" smtClean="0"/>
              <a:t>Where: </a:t>
            </a:r>
            <a:r>
              <a:rPr lang="en-US" sz="3200" dirty="0" smtClean="0"/>
              <a:t>Somatic Cells</a:t>
            </a:r>
          </a:p>
          <a:p>
            <a:r>
              <a:rPr lang="en-US" sz="3200" b="1" dirty="0" smtClean="0"/>
              <a:t>When: </a:t>
            </a:r>
            <a:r>
              <a:rPr lang="en-US" sz="3200" dirty="0" smtClean="0"/>
              <a:t>After Cell Growth. </a:t>
            </a:r>
          </a:p>
          <a:p>
            <a:r>
              <a:rPr lang="en-US" sz="3200" b="1" dirty="0" smtClean="0"/>
              <a:t>Why: </a:t>
            </a:r>
            <a:r>
              <a:rPr lang="en-US" sz="3200" dirty="0" smtClean="0"/>
              <a:t>Growth, replace old cells.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3616" y="1265700"/>
            <a:ext cx="3830384" cy="559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3200" b="1" dirty="0" smtClean="0"/>
              <a:t>Meiosis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Who:</a:t>
            </a:r>
            <a:r>
              <a:rPr lang="en-US" sz="3200" dirty="0" smtClean="0"/>
              <a:t> Diploid Cell</a:t>
            </a:r>
          </a:p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What is Final Produc</a:t>
            </a:r>
            <a:r>
              <a:rPr lang="en-US" sz="3200" b="1" dirty="0" smtClean="0"/>
              <a:t>t: </a:t>
            </a:r>
            <a:r>
              <a:rPr lang="en-US" sz="3200" dirty="0" smtClean="0"/>
              <a:t>gametes that are haploid(n)</a:t>
            </a:r>
          </a:p>
          <a:p>
            <a:r>
              <a:rPr lang="en-US" sz="3200" b="1" dirty="0" smtClean="0"/>
              <a:t>Where: </a:t>
            </a:r>
            <a:r>
              <a:rPr lang="en-US" sz="3200" dirty="0" smtClean="0"/>
              <a:t>Gonads (ovaries and testes)</a:t>
            </a:r>
          </a:p>
          <a:p>
            <a:r>
              <a:rPr lang="en-US" sz="3200" b="1" dirty="0" smtClean="0"/>
              <a:t>When: </a:t>
            </a:r>
            <a:r>
              <a:rPr lang="en-US" sz="3200" dirty="0" smtClean="0"/>
              <a:t>Depends.</a:t>
            </a:r>
          </a:p>
          <a:p>
            <a:r>
              <a:rPr lang="en-US" sz="3200" b="1" dirty="0" smtClean="0"/>
              <a:t>Why: </a:t>
            </a:r>
            <a:r>
              <a:rPr lang="en-US" sz="3200" dirty="0" smtClean="0"/>
              <a:t>Reproductive cells.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785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96798"/>
            <a:ext cx="8452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5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0" y="652432"/>
            <a:ext cx="3963918" cy="53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75" y="652432"/>
            <a:ext cx="3963426" cy="53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20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496"/>
            <a:ext cx="9144000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Meiosis- Prophase 1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Chromosomes become visible. 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Nuclear membrane breaks apart.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4 copies of each type of                                         chromosome come together                                     called a </a:t>
            </a:r>
            <a:r>
              <a:rPr lang="en-US" sz="3200" b="1" u="sng" dirty="0" smtClean="0"/>
              <a:t>tetrad.</a:t>
            </a:r>
            <a:r>
              <a:rPr lang="en-US" sz="3200" dirty="0" smtClean="0"/>
              <a:t> Crossing over occurs.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u="sng" dirty="0" smtClean="0"/>
              <a:t>Crossing over: </a:t>
            </a:r>
            <a:r>
              <a:rPr lang="en-US" sz="3200" dirty="0" smtClean="0"/>
              <a:t>exchange of                                       section of chromosome.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Crossing over </a:t>
            </a:r>
            <a:r>
              <a:rPr lang="en-US" sz="3200" b="1" u="sng" dirty="0" smtClean="0"/>
              <a:t>increases genetic diversity</a:t>
            </a:r>
            <a:r>
              <a:rPr lang="en-US" sz="3200" dirty="0"/>
              <a:t>!</a:t>
            </a:r>
            <a:endParaRPr lang="en-US" sz="32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60" y="296308"/>
            <a:ext cx="3036740" cy="227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58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532</Words>
  <Application>Microsoft Macintosh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27</cp:revision>
  <dcterms:created xsi:type="dcterms:W3CDTF">2012-03-05T00:55:12Z</dcterms:created>
  <dcterms:modified xsi:type="dcterms:W3CDTF">2012-03-11T05:38:59Z</dcterms:modified>
</cp:coreProperties>
</file>