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3" r:id="rId2"/>
    <p:sldId id="281" r:id="rId3"/>
    <p:sldId id="276" r:id="rId4"/>
    <p:sldId id="282" r:id="rId5"/>
    <p:sldId id="277" r:id="rId6"/>
    <p:sldId id="278" r:id="rId7"/>
    <p:sldId id="280" r:id="rId8"/>
    <p:sldId id="256" r:id="rId9"/>
    <p:sldId id="257" r:id="rId10"/>
    <p:sldId id="270" r:id="rId11"/>
    <p:sldId id="258" r:id="rId12"/>
    <p:sldId id="259" r:id="rId13"/>
    <p:sldId id="271" r:id="rId14"/>
    <p:sldId id="272" r:id="rId15"/>
    <p:sldId id="260" r:id="rId16"/>
    <p:sldId id="269" r:id="rId17"/>
    <p:sldId id="261" r:id="rId18"/>
    <p:sldId id="262" r:id="rId19"/>
    <p:sldId id="263" r:id="rId20"/>
    <p:sldId id="264" r:id="rId21"/>
    <p:sldId id="273" r:id="rId22"/>
    <p:sldId id="265" r:id="rId23"/>
    <p:sldId id="274" r:id="rId24"/>
    <p:sldId id="266" r:id="rId25"/>
    <p:sldId id="26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7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8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9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45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81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65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2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1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7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5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99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0FB05-41CA-084A-A9F4-9B130F568D34}" type="datetimeFigureOut">
              <a:rPr lang="en-US" smtClean="0"/>
              <a:t>6/3/13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D6B8E-6F8D-E94E-99EF-8C15FAD83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9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5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5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667" y="279399"/>
            <a:ext cx="4047065" cy="4047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532" y="4228042"/>
            <a:ext cx="5926667" cy="262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722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8" y="481139"/>
            <a:ext cx="4209902" cy="2802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599" y="481139"/>
            <a:ext cx="3970096" cy="5900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38" y="3575499"/>
            <a:ext cx="4209902" cy="28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6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7635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What We Have Learned So Far..</a:t>
            </a:r>
          </a:p>
          <a:p>
            <a:endParaRPr lang="en-US" sz="3200" dirty="0" smtClean="0"/>
          </a:p>
          <a:p>
            <a:pPr algn="ctr"/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09593"/>
            <a:ext cx="914400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/>
              <a:t>DNA contains all the info for the entire body plan.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/>
              <a:t>DNA can change = </a:t>
            </a:r>
            <a:r>
              <a:rPr lang="en-US" sz="2800" b="1" u="sng" dirty="0" smtClean="0"/>
              <a:t>mutations</a:t>
            </a:r>
            <a:r>
              <a:rPr lang="en-US" sz="2800" dirty="0" smtClean="0"/>
              <a:t>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/>
              <a:t>DNA is passed from parent to offspring. 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n-US" sz="2800" dirty="0" smtClean="0"/>
              <a:t>Genes are shuffled on chromosomes during crossing over. 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An individual displays(phenotype) the characteristics of its genetic combination (genotype).</a:t>
            </a:r>
          </a:p>
          <a:p>
            <a:pPr marL="457200" indent="-457200">
              <a:spcAft>
                <a:spcPts val="600"/>
              </a:spcAft>
              <a:buFont typeface="Arial"/>
              <a:buChar char="•"/>
            </a:pPr>
            <a:r>
              <a:rPr lang="en-US" sz="2800" dirty="0" smtClean="0"/>
              <a:t>Each individual has a unique genetic combination(identical twins are the exception).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Humans have learned to select (artificial selection) for or choose traits in plants and animals that we want or need.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252" y="973462"/>
            <a:ext cx="1404748" cy="210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6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5563" y="56022"/>
            <a:ext cx="9754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Charles Darwin: The Father of Evolution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77072" y="932256"/>
            <a:ext cx="84146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At 22 he sailed on the HMS Beagle to the </a:t>
            </a:r>
            <a:r>
              <a:rPr lang="en-US" sz="3200" u="sng" dirty="0" smtClean="0"/>
              <a:t>Galapagos Islands </a:t>
            </a:r>
            <a:r>
              <a:rPr lang="en-US" sz="3200" dirty="0" smtClean="0"/>
              <a:t>in South America.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He worked as a </a:t>
            </a:r>
            <a:r>
              <a:rPr lang="en-US" sz="3200" u="sng" dirty="0" smtClean="0"/>
              <a:t>naturalist</a:t>
            </a:r>
            <a:r>
              <a:rPr lang="en-US" sz="3200" dirty="0" smtClean="0"/>
              <a:t> studying the natural environment and the living organisms.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Was able to put all of his ideas together in a concise summary. </a:t>
            </a:r>
          </a:p>
          <a:p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8417" y="4115530"/>
            <a:ext cx="3435186" cy="25837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423" y="4235276"/>
            <a:ext cx="3285312" cy="246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668" y="753898"/>
            <a:ext cx="8300237" cy="507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6" y="280109"/>
            <a:ext cx="2281766" cy="3042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481" y="280109"/>
            <a:ext cx="4254616" cy="4254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29" y="3591636"/>
            <a:ext cx="2132673" cy="3132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8017" y="4731261"/>
            <a:ext cx="3190109" cy="212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97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918" y="99211"/>
            <a:ext cx="84345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Two Authors Influenced Darwin</a:t>
            </a:r>
          </a:p>
          <a:p>
            <a:pPr algn="ctr"/>
            <a:endParaRPr lang="en-US" sz="4400" dirty="0" smtClean="0"/>
          </a:p>
          <a:p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99230" y="1011958"/>
            <a:ext cx="9044770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Charles Lyell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Rocks are millions of years old (</a:t>
            </a:r>
            <a:r>
              <a:rPr lang="en-US" sz="3200" dirty="0" err="1" smtClean="0"/>
              <a:t>mya</a:t>
            </a:r>
            <a:r>
              <a:rPr lang="en-US" sz="3200" dirty="0" smtClean="0"/>
              <a:t>).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Earth’s topography is shaped by natural forces. 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/>
              <a:t>Uniformitarianism. </a:t>
            </a:r>
          </a:p>
          <a:p>
            <a:r>
              <a:rPr lang="en-US" sz="3200" b="1" u="sng" dirty="0" smtClean="0"/>
              <a:t>Thomas Malthus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Reproductive capacity of man                                   far exceeds the available food supply.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People will have to compete for food &amp; necessities.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Wealthy people have obvious advantages thus are more likely to survive.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264" y="3007174"/>
            <a:ext cx="2118163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1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254000"/>
            <a:ext cx="5842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14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7380" y="277792"/>
            <a:ext cx="84940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Darwin’s 5 Premises: The Basis of Evolution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37380" y="1791996"/>
            <a:ext cx="84940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smtClean="0"/>
              <a:t>Organisms give birth to like organisms. 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Chance variations are inherited. 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The number of individuals in each generation that survives is small. 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Some variations allow individuals to produce more offspring. </a:t>
            </a:r>
          </a:p>
          <a:p>
            <a:pPr marL="514350" indent="-514350">
              <a:buAutoNum type="arabicPeriod"/>
            </a:pPr>
            <a:r>
              <a:rPr lang="en-US" sz="3200" dirty="0" smtClean="0"/>
              <a:t>Natural selection leads the </a:t>
            </a:r>
            <a:r>
              <a:rPr lang="en-US" sz="3200" smtClean="0"/>
              <a:t>to </a:t>
            </a:r>
            <a:r>
              <a:rPr lang="en-US" sz="3200" smtClean="0"/>
              <a:t>        accumulation </a:t>
            </a:r>
            <a:r>
              <a:rPr lang="en-US" sz="3200" dirty="0" smtClean="0"/>
              <a:t>of characteristics. </a:t>
            </a:r>
          </a:p>
          <a:p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37380" y="5908856"/>
            <a:ext cx="84940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Lets look at each in detail…..</a:t>
            </a:r>
            <a:endParaRPr lang="en-US" sz="32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617" y="4457361"/>
            <a:ext cx="1680356" cy="22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8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254" y="414172"/>
            <a:ext cx="8557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Premise 1: Organisms Give </a:t>
            </a:r>
            <a:r>
              <a:rPr lang="en-US" sz="4400" dirty="0"/>
              <a:t>B</a:t>
            </a:r>
            <a:r>
              <a:rPr lang="en-US" sz="4400" dirty="0" smtClean="0"/>
              <a:t>irth to Like </a:t>
            </a:r>
            <a:r>
              <a:rPr lang="en-US" sz="4400" dirty="0"/>
              <a:t>O</a:t>
            </a:r>
            <a:r>
              <a:rPr lang="en-US" sz="4400" dirty="0" smtClean="0"/>
              <a:t>rganisms. 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31254" y="2291752"/>
            <a:ext cx="8557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An organism has offspring that are similar to itself!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54" y="3798471"/>
            <a:ext cx="4058138" cy="2764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996" y="3782624"/>
            <a:ext cx="4294560" cy="278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7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884" y="298851"/>
            <a:ext cx="8515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Premise #2:  Chance Variations are Inherited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28822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Mutations can change a gene and thus possibly change an individual’s phenotype.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/>
              <a:t>C</a:t>
            </a:r>
            <a:r>
              <a:rPr lang="en-US" sz="3200" dirty="0" smtClean="0"/>
              <a:t>hanges are passed from generation to generation.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Since each DNA sequence is unique, each individual has a unique phenotype.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8" y="4383367"/>
            <a:ext cx="2904879" cy="2178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014" y="4383367"/>
            <a:ext cx="3066538" cy="217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8A5F5-9ED9-C143-B7CA-BF307A1A68D5}" type="slidenum">
              <a:rPr lang="en-US"/>
              <a:pPr/>
              <a:t>2</a:t>
            </a:fld>
            <a:endParaRPr lang="en-US"/>
          </a:p>
        </p:txBody>
      </p:sp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457200" y="0"/>
            <a:ext cx="8305800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/>
              <a:t>Current </a:t>
            </a:r>
            <a:r>
              <a:rPr lang="en-US" sz="3200" dirty="0" smtClean="0"/>
              <a:t>Polls (National Geographic 2005)</a:t>
            </a:r>
            <a:endParaRPr lang="en-US" sz="32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In the US 14% of adults thought that evolution was </a:t>
            </a:r>
            <a:r>
              <a:rPr lang="ja-JP" altLang="en-US" sz="3200" dirty="0">
                <a:latin typeface="Arial"/>
              </a:rPr>
              <a:t>“</a:t>
            </a:r>
            <a:r>
              <a:rPr lang="en-US" sz="3200" dirty="0"/>
              <a:t>definitely true</a:t>
            </a:r>
            <a:r>
              <a:rPr lang="ja-JP" altLang="en-US" sz="3200" dirty="0">
                <a:latin typeface="Arial"/>
              </a:rPr>
              <a:t>”</a:t>
            </a:r>
            <a:endParaRPr lang="en-US" sz="3200" dirty="0"/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In European countries including Denmark, Sweden, and France, more than 80% of adults surveyed answered yes to the same question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The only country included in the study where adults were more likely than Americans to reject evolution was Turkey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dirty="0"/>
              <a:t> Fewer than half of Americans adults can provide a minimal definition of DNA</a:t>
            </a:r>
          </a:p>
        </p:txBody>
      </p:sp>
    </p:spTree>
    <p:extLst>
      <p:ext uri="{BB962C8B-B14F-4D97-AF65-F5344CB8AC3E}">
        <p14:creationId xmlns:p14="http://schemas.microsoft.com/office/powerpoint/2010/main" val="49143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784" y="149426"/>
            <a:ext cx="9143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Premise # 3: The # of Individuals that Survive in Each Generation is Small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298784" y="1867817"/>
            <a:ext cx="846551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There are limited resources in the environment.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Darwin recognized that not all offspring survive to produce more offspring.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Survival depends on genes (genotype) and the resulting phenotype (genotype makes the phenotype)!!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5237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36" y="325119"/>
            <a:ext cx="3660025" cy="31679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150" y="419939"/>
            <a:ext cx="4351396" cy="3073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63" y="3812019"/>
            <a:ext cx="3611698" cy="27087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581" y="3812019"/>
            <a:ext cx="3903184" cy="260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2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984" y="323755"/>
            <a:ext cx="8895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Premise # 4: Some Variations Allow Individuals to Produce More Offspring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48984" y="1967433"/>
            <a:ext cx="88950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Particular organisms within a species have advantages over others.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This is dependent on the phenotype directly interacting with the environment.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As the environment changes the “beneficial” phenotype may also change.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8092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43" y="499813"/>
            <a:ext cx="5113331" cy="34035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8601" y="3903374"/>
            <a:ext cx="4520216" cy="2651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43" y="3961752"/>
            <a:ext cx="3918551" cy="2592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602" y="499813"/>
            <a:ext cx="3353805" cy="26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03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884" y="323755"/>
            <a:ext cx="88701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Premise #5: Natural Selection Leads to the Accumulation of Characteristics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273884" y="2141763"/>
            <a:ext cx="85651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Interaction between phenotype and environment.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Those with the better suited phenotype will survive.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If they survive, they are                                   more likely to reproduce.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Those genes will                                             accumulate within a                                   population.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655" y="3771066"/>
            <a:ext cx="3086934" cy="308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4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3" y="398468"/>
            <a:ext cx="8515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More Natural Selection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98783" y="1167909"/>
            <a:ext cx="85153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Natural selection is always taking place.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It accelerates when resources are scarce.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Environment (all the abiotic AND biotic factors) and its interaction with phenotypes dictate which variations are “successful”!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088" y="4123511"/>
            <a:ext cx="4532628" cy="265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58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0" y="0"/>
            <a:ext cx="484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5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461C-72EE-F743-A863-C6F2FDCC8C4B}" type="slidenum">
              <a:rPr lang="en-US"/>
              <a:pPr/>
              <a:t>4</a:t>
            </a:fld>
            <a:endParaRPr lang="en-US"/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457200" y="228600"/>
            <a:ext cx="80772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/>
              <a:t> 65% of Americans don</a:t>
            </a:r>
            <a:r>
              <a:rPr lang="ja-JP" altLang="en-US" sz="3200">
                <a:latin typeface="Arial"/>
              </a:rPr>
              <a:t>’</a:t>
            </a:r>
            <a:r>
              <a:rPr lang="en-US" sz="3200"/>
              <a:t>t agree that more than 1/2 of genes are common between humans and chimpanzees (National Geographic 2006)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81000" y="1371600"/>
            <a:ext cx="84582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dirty="0"/>
          </a:p>
          <a:p>
            <a:pPr algn="ctr">
              <a:spcBef>
                <a:spcPct val="50000"/>
              </a:spcBef>
            </a:pPr>
            <a:r>
              <a:rPr lang="en-US" sz="2800" dirty="0"/>
              <a:t>Newsweek Poll 2004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 79% of Americans believe that, as the Bible says, Jesus Christ was born of the Virgin Mary, without a father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 67% say that they believe the entire story of Christmas- the Virgin Birth, the angelic proclamation to the shepherds, the Star of Bethlehem and the Wise Men- is historically accurate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2800" dirty="0"/>
              <a:t> 55% of Americans polled believe that every word of the </a:t>
            </a:r>
            <a:r>
              <a:rPr lang="en-US" sz="2800" dirty="0" smtClean="0"/>
              <a:t>Bible </a:t>
            </a:r>
            <a:r>
              <a:rPr lang="en-US" sz="2800" dirty="0"/>
              <a:t>of literally and historically accurate</a:t>
            </a:r>
          </a:p>
        </p:txBody>
      </p:sp>
    </p:spTree>
    <p:extLst>
      <p:ext uri="{BB962C8B-B14F-4D97-AF65-F5344CB8AC3E}">
        <p14:creationId xmlns:p14="http://schemas.microsoft.com/office/powerpoint/2010/main" val="4182733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467" y="-1"/>
            <a:ext cx="6273800" cy="689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3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92" y="900275"/>
            <a:ext cx="7708900" cy="489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1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4127" y="5001304"/>
            <a:ext cx="6079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http://4brevard.com/choice/international-test-</a:t>
            </a:r>
            <a:r>
              <a:rPr lang="en-US" dirty="0" err="1"/>
              <a:t>scores.htm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36" y="743602"/>
            <a:ext cx="5686358" cy="400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92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739" y="330506"/>
            <a:ext cx="8611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Evolution and </a:t>
            </a:r>
            <a:r>
              <a:rPr lang="en-US" sz="4400" smtClean="0"/>
              <a:t>Natural Selection</a:t>
            </a: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170" y="1426520"/>
            <a:ext cx="3665397" cy="4887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39" y="2378529"/>
            <a:ext cx="2037453" cy="22615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638" y="2325915"/>
            <a:ext cx="2340336" cy="231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036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997" y="337319"/>
            <a:ext cx="87321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Prefixes, Suffixes, and Vocabulary</a:t>
            </a:r>
          </a:p>
          <a:p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u="sng" dirty="0" smtClean="0"/>
              <a:t>Uniformitarianism</a:t>
            </a:r>
            <a:r>
              <a:rPr lang="en-US" sz="3200" dirty="0" smtClean="0"/>
              <a:t>: the forces that shaped the Earth millions of years ago are still shaping the Earth today.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92" y="3463790"/>
            <a:ext cx="3610403" cy="283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797" y="3463791"/>
            <a:ext cx="3785266" cy="2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22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11942</TotalTime>
  <Words>754</Words>
  <Application>Microsoft Macintosh PowerPoint</Application>
  <PresentationFormat>On-screen Show (4:3)</PresentationFormat>
  <Paragraphs>69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Michlovitch-Clark</dc:creator>
  <cp:lastModifiedBy>Andrea Michlovitch-Clark</cp:lastModifiedBy>
  <cp:revision>45</cp:revision>
  <dcterms:created xsi:type="dcterms:W3CDTF">2012-05-08T05:15:19Z</dcterms:created>
  <dcterms:modified xsi:type="dcterms:W3CDTF">2013-06-03T16:29:44Z</dcterms:modified>
</cp:coreProperties>
</file>