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9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56" autoAdjust="0"/>
  </p:normalViewPr>
  <p:slideViewPr>
    <p:cSldViewPr snapToGrid="0" snapToObjects="1">
      <p:cViewPr varScale="1">
        <p:scale>
          <a:sx n="55" d="100"/>
          <a:sy n="55" d="100"/>
        </p:scale>
        <p:origin x="-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3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4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2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3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5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0AD8-8AEC-9E4F-AEDE-9F27C89FBDA9}" type="datetimeFigureOut">
              <a:rPr lang="en-US" smtClean="0"/>
              <a:t>5/29/12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B668-DFDA-CF4F-9B60-FE89F507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29" y="435429"/>
            <a:ext cx="818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Evidence for Evolution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09" y="1585190"/>
            <a:ext cx="4237182" cy="47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11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580" y="522989"/>
            <a:ext cx="82165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Analogous Structures: Structures that have the same function but have evolved from different ancestors. </a:t>
            </a:r>
          </a:p>
          <a:p>
            <a:endParaRPr lang="en-US" sz="3200" dirty="0"/>
          </a:p>
          <a:p>
            <a:r>
              <a:rPr lang="en-US" sz="3200" dirty="0" smtClean="0"/>
              <a:t>Example: Bird wings and                                     butterfly wings. 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15" y="1851112"/>
            <a:ext cx="3902194" cy="500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5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84200"/>
            <a:ext cx="787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Convergent Evolution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Come from different ancestors and converges based on the function of the structure.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03" y="2646303"/>
            <a:ext cx="6415997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464" y="448276"/>
            <a:ext cx="786794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3. Embryonic Structures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Similar structures during embryo development.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413" y="1872402"/>
            <a:ext cx="4445000" cy="47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0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580" y="398468"/>
            <a:ext cx="8365920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4. Vestigial Structures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Structures that have lost their function as a result of adaptation. </a:t>
            </a:r>
          </a:p>
          <a:p>
            <a:endParaRPr lang="en-US" sz="3200" dirty="0"/>
          </a:p>
          <a:p>
            <a:r>
              <a:rPr lang="en-US" sz="3200" dirty="0" smtClean="0"/>
              <a:t>Examples: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Appendix in humans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Pelvic bone in snakes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Wings on non-flight                                                birds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Bone legs in whales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364" y="2457767"/>
            <a:ext cx="4733636" cy="35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55" y="510309"/>
            <a:ext cx="50800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3" y="3879273"/>
            <a:ext cx="3787476" cy="2571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073" y="510309"/>
            <a:ext cx="3100178" cy="194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859" y="3771902"/>
            <a:ext cx="3571392" cy="26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566" y="373563"/>
            <a:ext cx="8042238" cy="329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dirty="0" smtClean="0"/>
              <a:t>5. Molecular Similarities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Comparing DNA and protein structure.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Everyone uses the same genetic code.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Comparing common genes &amp; proteins reveals how similar structures are. 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47766" y="3154085"/>
            <a:ext cx="4564303" cy="3432604"/>
            <a:chOff x="2210" y="1633"/>
            <a:chExt cx="3485" cy="262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0" r="1912"/>
            <a:stretch>
              <a:fillRect/>
            </a:stretch>
          </p:blipFill>
          <p:spPr bwMode="auto">
            <a:xfrm>
              <a:off x="2210" y="1633"/>
              <a:ext cx="3485" cy="262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018" y="3890"/>
              <a:ext cx="1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10</a:t>
              </a:r>
              <a:endParaRPr lang="en-US" sz="1400" b="1" kern="12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62" y="3890"/>
              <a:ext cx="5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 dirty="0">
                  <a:solidFill>
                    <a:srgbClr val="000000"/>
                  </a:solidFill>
                </a:rPr>
                <a:t>0</a:t>
              </a:r>
              <a:endParaRPr lang="en-US" sz="1400" b="1" kern="120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12" y="3890"/>
              <a:ext cx="1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20</a:t>
              </a:r>
              <a:endParaRPr lang="en-US" sz="1400" b="1" kern="12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377" y="3890"/>
              <a:ext cx="1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30</a:t>
              </a:r>
              <a:endParaRPr lang="en-US" sz="1400" b="1" kern="12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549" y="3890"/>
              <a:ext cx="1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40</a:t>
              </a:r>
              <a:endParaRPr lang="en-US" sz="1400" b="1" kern="12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726" y="3890"/>
              <a:ext cx="1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50</a:t>
              </a:r>
              <a:endParaRPr lang="en-US" sz="1400" b="1" kern="12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86" y="3890"/>
              <a:ext cx="1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60</a:t>
              </a:r>
              <a:endParaRPr lang="en-US" sz="1400" b="1" kern="12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040" y="3890"/>
              <a:ext cx="1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70</a:t>
              </a:r>
              <a:endParaRPr lang="en-US" sz="1400" b="1" kern="12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217" y="3890"/>
              <a:ext cx="1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80</a:t>
              </a:r>
              <a:endParaRPr lang="en-US" sz="1400" b="1" kern="12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89" y="3890"/>
              <a:ext cx="1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90</a:t>
              </a:r>
              <a:endParaRPr lang="en-US" sz="1400" b="1" kern="12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540" y="3890"/>
              <a:ext cx="17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100</a:t>
              </a:r>
              <a:endParaRPr lang="en-US" sz="1400" b="1" kern="12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56" y="3890"/>
              <a:ext cx="1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110</a:t>
              </a:r>
              <a:endParaRPr lang="en-US" sz="1400" b="1" kern="12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960" y="3890"/>
              <a:ext cx="17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kern="1200">
                  <a:solidFill>
                    <a:srgbClr val="000000"/>
                  </a:solidFill>
                </a:rPr>
                <a:t>120</a:t>
              </a:r>
              <a:endParaRPr lang="en-US" sz="1400" b="1" kern="12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876" y="2126"/>
              <a:ext cx="38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 kern="1200">
                  <a:solidFill>
                    <a:srgbClr val="000000"/>
                  </a:solidFill>
                </a:rPr>
                <a:t>Lamprey</a:t>
              </a:r>
              <a:endParaRPr lang="en-US" sz="1200" b="1" kern="12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952" y="2126"/>
              <a:ext cx="20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 kern="1200">
                  <a:solidFill>
                    <a:srgbClr val="000000"/>
                  </a:solidFill>
                </a:rPr>
                <a:t>Frog</a:t>
              </a:r>
              <a:endParaRPr lang="en-US" sz="1200" b="1" kern="12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06" y="2126"/>
              <a:ext cx="18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 kern="1200">
                  <a:solidFill>
                    <a:srgbClr val="000000"/>
                  </a:solidFill>
                </a:rPr>
                <a:t>Bird</a:t>
              </a:r>
              <a:endParaRPr lang="en-US" sz="1200" b="1" kern="12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377" y="2120"/>
              <a:ext cx="17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 kern="1200">
                  <a:solidFill>
                    <a:srgbClr val="000000"/>
                  </a:solidFill>
                </a:rPr>
                <a:t>Dog</a:t>
              </a:r>
              <a:endParaRPr lang="en-US" sz="1200" b="1" kern="12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843" y="2126"/>
              <a:ext cx="39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 kern="1200">
                  <a:solidFill>
                    <a:srgbClr val="000000"/>
                  </a:solidFill>
                </a:rPr>
                <a:t>Macaque</a:t>
              </a:r>
              <a:endParaRPr lang="en-US" sz="1200" b="1" kern="12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427" y="2126"/>
              <a:ext cx="31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 b="1" kern="1200">
                  <a:solidFill>
                    <a:srgbClr val="000000"/>
                  </a:solidFill>
                </a:rPr>
                <a:t>Human</a:t>
              </a:r>
              <a:endParaRPr lang="en-US" sz="1200" b="1" kern="12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398" y="3309"/>
              <a:ext cx="13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 kern="1200">
                  <a:solidFill>
                    <a:srgbClr val="000000"/>
                  </a:solidFill>
                </a:rPr>
                <a:t>32</a:t>
              </a:r>
              <a:endParaRPr lang="en-US" sz="1600" b="1" kern="12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19" y="3309"/>
              <a:ext cx="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 kern="1200">
                  <a:solidFill>
                    <a:srgbClr val="000000"/>
                  </a:solidFill>
                </a:rPr>
                <a:t>8</a:t>
              </a:r>
              <a:endParaRPr lang="en-US" sz="1600" b="1" kern="120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635" y="3309"/>
              <a:ext cx="1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 kern="1200">
                  <a:solidFill>
                    <a:srgbClr val="000000"/>
                  </a:solidFill>
                </a:rPr>
                <a:t>45</a:t>
              </a:r>
              <a:endParaRPr lang="en-US" sz="1600" b="1" kern="1200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005" y="3313"/>
              <a:ext cx="1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 kern="1200">
                  <a:solidFill>
                    <a:srgbClr val="000000"/>
                  </a:solidFill>
                </a:rPr>
                <a:t>67</a:t>
              </a:r>
              <a:endParaRPr lang="en-US" sz="1600" b="1" kern="120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966" y="3309"/>
              <a:ext cx="20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 kern="1200">
                  <a:solidFill>
                    <a:srgbClr val="000000"/>
                  </a:solidFill>
                </a:rPr>
                <a:t>125</a:t>
              </a:r>
              <a:endParaRPr lang="en-US" sz="1600" b="1" kern="1200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4216" y="3672927"/>
            <a:ext cx="4273550" cy="7016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sz="2000" b="1" kern="1200" dirty="0">
                <a:solidFill>
                  <a:schemeClr val="bg1"/>
                </a:solidFill>
              </a:rPr>
              <a:t>number of amino acids different from human hemoglobin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4216" y="4718012"/>
            <a:ext cx="4273550" cy="895350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blurRad="63500"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 anchor="ctr">
            <a:spAutoFit/>
          </a:bodyPr>
          <a:lstStyle/>
          <a:p>
            <a:pPr marL="230188" indent="-230188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§"/>
            </a:pPr>
            <a:r>
              <a:rPr lang="en-US" b="1" kern="1200" dirty="0">
                <a:solidFill>
                  <a:srgbClr val="0F116A"/>
                </a:solidFill>
              </a:rPr>
              <a:t>compare common genes</a:t>
            </a:r>
          </a:p>
          <a:p>
            <a:pPr marL="230188" indent="-230188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0"/>
              <a:buChar char="§"/>
            </a:pPr>
            <a:r>
              <a:rPr lang="en-US" b="1" kern="1200" dirty="0">
                <a:solidFill>
                  <a:srgbClr val="0F116A"/>
                </a:solidFill>
              </a:rPr>
              <a:t>compare common proteins</a:t>
            </a:r>
          </a:p>
        </p:txBody>
      </p:sp>
    </p:spTree>
    <p:extLst>
      <p:ext uri="{BB962C8B-B14F-4D97-AF65-F5344CB8AC3E}">
        <p14:creationId xmlns:p14="http://schemas.microsoft.com/office/powerpoint/2010/main" val="264793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2" y="290286"/>
            <a:ext cx="849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Prefixes, Suffixes, and Vocabulary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89857" y="1259299"/>
            <a:ext cx="8128000" cy="312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3200" u="sng" dirty="0" smtClean="0"/>
              <a:t>Macro</a:t>
            </a:r>
            <a:r>
              <a:rPr lang="en-US" sz="3200" dirty="0" smtClean="0"/>
              <a:t>: larger, big.                                                                    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3200" u="sng" dirty="0" smtClean="0"/>
              <a:t>Micro</a:t>
            </a:r>
            <a:r>
              <a:rPr lang="en-US" sz="3200" dirty="0" smtClean="0"/>
              <a:t>: small.   </a:t>
            </a:r>
          </a:p>
          <a:p>
            <a:pPr marL="457200" indent="-457200">
              <a:buFont typeface="Arial"/>
              <a:buChar char="•"/>
            </a:pPr>
            <a:r>
              <a:rPr lang="en-US" sz="3200" u="sng" dirty="0" smtClean="0"/>
              <a:t>Microevolution</a:t>
            </a:r>
            <a:r>
              <a:rPr lang="en-US" sz="3200" dirty="0" smtClean="0"/>
              <a:t>: change in alleles from generation to generation. 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3200" u="sng" dirty="0" smtClean="0"/>
              <a:t>Macroevolution</a:t>
            </a:r>
            <a:r>
              <a:rPr lang="en-US" sz="3200" dirty="0" smtClean="0"/>
              <a:t>: making a new species.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284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362857"/>
            <a:ext cx="8472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REVIEW…Listen &amp; Remember!!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3571" y="1451429"/>
            <a:ext cx="81824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Definition of </a:t>
            </a:r>
            <a:r>
              <a:rPr lang="en-US" sz="3200" u="sng" dirty="0" smtClean="0"/>
              <a:t>evolution</a:t>
            </a:r>
            <a:r>
              <a:rPr lang="en-US" sz="3200" dirty="0" smtClean="0"/>
              <a:t>.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Natural selection as a mechanism of natural selection.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Darwin’s 5 premises.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The effects of evolution on the phenotypes and genotypes of a population. 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Role of the environment in evolution.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Speciation.. how </a:t>
            </a:r>
            <a:r>
              <a:rPr lang="en-US" sz="3200" dirty="0" smtClean="0"/>
              <a:t>and why it occurs.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9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114" y="320827"/>
            <a:ext cx="8363982" cy="638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 smtClean="0"/>
              <a:t>Evidence for </a:t>
            </a:r>
            <a:r>
              <a:rPr lang="en-US" sz="4400" dirty="0" smtClean="0"/>
              <a:t>Microevolution       </a:t>
            </a:r>
            <a:endParaRPr lang="en-US" sz="4400" dirty="0"/>
          </a:p>
          <a:p>
            <a:pPr marL="514350" indent="-514350">
              <a:buAutoNum type="arabicPeriod"/>
            </a:pPr>
            <a:r>
              <a:rPr lang="en-US" sz="3200" b="1" u="sng" dirty="0" smtClean="0"/>
              <a:t>Antibiotic </a:t>
            </a:r>
            <a:r>
              <a:rPr lang="en-US" sz="3200" b="1" u="sng" dirty="0" smtClean="0"/>
              <a:t>Resistance</a:t>
            </a:r>
            <a:endParaRPr lang="en-US" sz="3200" b="1" u="sng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During WW II antibiotics were widely used to kill bacteria and prevent infections.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Soon bacteria were becoming immune or unaffected by the antibiotic.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Resistant bacteria were not killed.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resistant bacteria reproduced and survived.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gene pool changed over time. 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830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591" y="350289"/>
            <a:ext cx="81669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Evidence for Macroevolution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2019" y="1612173"/>
            <a:ext cx="7619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Fossil Record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Homologous Structures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Embryonic Structures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Vestigial Structures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Molecular Similarities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52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972" y="222029"/>
            <a:ext cx="825450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/>
              <a:t>Fossil Record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Layers of rock (mostly sedimentary) contain fossils. </a:t>
            </a:r>
          </a:p>
          <a:p>
            <a:r>
              <a:rPr lang="en-US" sz="3200" u="sng" dirty="0" smtClean="0"/>
              <a:t>Law of Superposition</a:t>
            </a:r>
            <a:r>
              <a:rPr lang="en-US" sz="3200" dirty="0" smtClean="0"/>
              <a:t>: those fossils found lower are older than ones found higher.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3.5 </a:t>
            </a:r>
            <a:r>
              <a:rPr lang="en-US" sz="3200" dirty="0" err="1" smtClean="0"/>
              <a:t>byo</a:t>
            </a:r>
            <a:r>
              <a:rPr lang="en-US" sz="3200" dirty="0" smtClean="0"/>
              <a:t> life forms have been found.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Some lineages are complete (horse, vascular plant, whales).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Transitional fossils have been found.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Shows the progression of simple organisms to more complex.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31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94" y="2781300"/>
            <a:ext cx="300937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94" y="446882"/>
            <a:ext cx="3192794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9" y="254000"/>
            <a:ext cx="2288381" cy="63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39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276" y="273946"/>
            <a:ext cx="83161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 Homologous Structures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Structures that are common in related creatures but have different functions.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Same structure on the inside.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 Different functions on the outside.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57" y="3121024"/>
            <a:ext cx="4683784" cy="35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1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073" y="273946"/>
            <a:ext cx="8141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Illustrates divergent evolution. </a:t>
            </a:r>
          </a:p>
          <a:p>
            <a:endParaRPr lang="en-US" sz="3200" dirty="0"/>
          </a:p>
          <a:p>
            <a:r>
              <a:rPr lang="en-US" sz="3200" u="sng" dirty="0" smtClean="0"/>
              <a:t>Divergent Evolution</a:t>
            </a:r>
            <a:r>
              <a:rPr lang="en-US" sz="3200" dirty="0" smtClean="0"/>
              <a:t>: comes from a common ancestor and branches out into different structures.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9" y="2540000"/>
            <a:ext cx="5431725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1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415</Words>
  <Application>Microsoft Macintosh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Andrea Michlovitch-Clark</cp:lastModifiedBy>
  <cp:revision>29</cp:revision>
  <dcterms:created xsi:type="dcterms:W3CDTF">2012-05-29T00:37:14Z</dcterms:created>
  <dcterms:modified xsi:type="dcterms:W3CDTF">2012-05-30T15:52:47Z</dcterms:modified>
</cp:coreProperties>
</file>