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9" r:id="rId7"/>
    <p:sldId id="278" r:id="rId8"/>
    <p:sldId id="276" r:id="rId9"/>
    <p:sldId id="277" r:id="rId10"/>
    <p:sldId id="261" r:id="rId11"/>
    <p:sldId id="262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88D2B-7A59-DB41-A2DC-78B7B459F42A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49B1F-F3B7-6049-8A2E-CD91B7286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8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49B1F-F3B7-6049-8A2E-CD91B72867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5571-3FE1-1246-95C1-BB52D8D1AC73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C1228-1919-CD42-BCE4-C5FC935F2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2" y="192552"/>
            <a:ext cx="7943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Enzymes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94" y="1346714"/>
            <a:ext cx="5364532" cy="5364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979" y="520964"/>
            <a:ext cx="8240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Factors that Effect Enzyme Activity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5979" y="4854222"/>
            <a:ext cx="8240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Why did the enzyme </a:t>
            </a:r>
            <a:r>
              <a:rPr lang="en-US" sz="4400" dirty="0" err="1" smtClean="0"/>
              <a:t>catalase</a:t>
            </a:r>
            <a:r>
              <a:rPr lang="en-US" sz="4400" dirty="0" smtClean="0"/>
              <a:t> not always work in our lab?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04" y="1967514"/>
            <a:ext cx="910498" cy="275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056" y="2100721"/>
            <a:ext cx="3500682" cy="275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85" y="714582"/>
            <a:ext cx="79383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/>
              <a:t>Concentration</a:t>
            </a:r>
          </a:p>
          <a:p>
            <a:pPr marL="742950" indent="-742950"/>
            <a:endParaRPr lang="en-US" sz="4400" dirty="0" smtClean="0"/>
          </a:p>
          <a:p>
            <a:pPr marL="742950" indent="-742950"/>
            <a:endParaRPr lang="en-US" sz="4400" dirty="0" smtClean="0"/>
          </a:p>
          <a:p>
            <a:pPr marL="742950" indent="-742950"/>
            <a:endParaRPr lang="en-US" sz="3200" dirty="0" smtClean="0"/>
          </a:p>
          <a:p>
            <a:pPr marL="742950" indent="-742950"/>
            <a:endParaRPr lang="en-US" sz="4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55685" y="1843330"/>
            <a:ext cx="7938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More enzyme there is, the more product that is formed.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951" y="2920548"/>
            <a:ext cx="4846096" cy="3937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85" y="535279"/>
            <a:ext cx="79383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400" dirty="0" smtClean="0"/>
              <a:t>2. pH</a:t>
            </a:r>
          </a:p>
          <a:p>
            <a:pPr marL="742950" indent="-742950"/>
            <a:endParaRPr lang="en-US" sz="4400" dirty="0" smtClean="0"/>
          </a:p>
          <a:p>
            <a:pPr marL="742950" indent="-742950"/>
            <a:endParaRPr lang="en-US" sz="3200" dirty="0" smtClean="0"/>
          </a:p>
          <a:p>
            <a:pPr marL="742950" indent="-742950"/>
            <a:endParaRPr lang="en-US" sz="4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55685" y="1427831"/>
            <a:ext cx="79383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All enzymes have their optimal pH.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Enzyme denatures when found outside of this range. </a:t>
            </a:r>
            <a:endParaRPr lang="en-US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0393" y="3151380"/>
            <a:ext cx="6193607" cy="370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872567"/>
            <a:ext cx="29503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is the optimal pH for pepsin?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400" dirty="0" smtClean="0"/>
              <a:t>Where in the body might this be found?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685" y="714582"/>
            <a:ext cx="79383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400" dirty="0" smtClean="0"/>
              <a:t>3. Temperature</a:t>
            </a:r>
          </a:p>
          <a:p>
            <a:pPr marL="742950" indent="-742950"/>
            <a:endParaRPr lang="en-US" sz="4400" dirty="0" smtClean="0"/>
          </a:p>
          <a:p>
            <a:pPr marL="742950" indent="-742950"/>
            <a:endParaRPr lang="en-US" sz="3200" dirty="0" smtClean="0"/>
          </a:p>
          <a:p>
            <a:pPr marL="742950" indent="-742950"/>
            <a:endParaRPr lang="en-US" sz="4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55685" y="1843330"/>
            <a:ext cx="44433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All enzymes have their optimal temperatures.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Enzymes slow down                               at low temperatures.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Enzymes denature                                     at high temperatures.</a:t>
            </a:r>
          </a:p>
        </p:txBody>
      </p:sp>
      <p:pic>
        <p:nvPicPr>
          <p:cNvPr id="5" name="Picture 4" descr="enzyme-temp.gif                                                000181F5Macintosh HD                   B839DDF0: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631" y="1843330"/>
            <a:ext cx="4334949" cy="343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160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Prefixes, Suffixes, and Vocabulary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21118" y="1101044"/>
            <a:ext cx="804476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u="sng" dirty="0" smtClean="0"/>
              <a:t>Catalyst</a:t>
            </a:r>
            <a:r>
              <a:rPr lang="en-US" sz="3200" dirty="0" smtClean="0"/>
              <a:t>: speeds up a reaction without being changed. </a:t>
            </a:r>
          </a:p>
          <a:p>
            <a:pPr>
              <a:spcAft>
                <a:spcPts val="1800"/>
              </a:spcAft>
            </a:pPr>
            <a:r>
              <a:rPr lang="en-US" sz="3200" u="sng" dirty="0" smtClean="0"/>
              <a:t>Denature: </a:t>
            </a:r>
            <a:r>
              <a:rPr lang="en-US" sz="3200" dirty="0" smtClean="0"/>
              <a:t>to alter the 3D form and render useless. </a:t>
            </a:r>
          </a:p>
          <a:p>
            <a:pPr>
              <a:spcAft>
                <a:spcPts val="1800"/>
              </a:spcAft>
            </a:pPr>
            <a:r>
              <a:rPr lang="en-US" sz="3200" u="sng" dirty="0" smtClean="0"/>
              <a:t>Substrate</a:t>
            </a:r>
            <a:r>
              <a:rPr lang="en-US" sz="3200" dirty="0" smtClean="0"/>
              <a:t>: what                                        the enzyme acts on. 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-</a:t>
            </a:r>
            <a:r>
              <a:rPr lang="en-US" sz="3200" u="sng" dirty="0" err="1" smtClean="0"/>
              <a:t>ase</a:t>
            </a:r>
            <a:r>
              <a:rPr lang="en-US" sz="3200" dirty="0" smtClean="0"/>
              <a:t>: enzyme</a:t>
            </a:r>
          </a:p>
          <a:p>
            <a:r>
              <a:rPr lang="en-US" sz="3200" u="sng" dirty="0" smtClean="0"/>
              <a:t>-</a:t>
            </a:r>
            <a:r>
              <a:rPr lang="en-US" sz="3200" u="sng" dirty="0" err="1" smtClean="0"/>
              <a:t>ose</a:t>
            </a:r>
            <a:r>
              <a:rPr lang="en-US" sz="3200" dirty="0" smtClean="0"/>
              <a:t>: sugar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730" y="3024118"/>
            <a:ext cx="3841039" cy="352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839" y="553524"/>
            <a:ext cx="83378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400" dirty="0" smtClean="0"/>
              <a:t>What is an Enzyme??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3200" dirty="0" smtClean="0"/>
              <a:t> Enzymes are proteins. 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3200" dirty="0" smtClean="0"/>
              <a:t> Enzymes are natural catalysts. 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3200" dirty="0" smtClean="0"/>
              <a:t> Enzymes are </a:t>
            </a:r>
            <a:r>
              <a:rPr lang="en-US" sz="3200" u="sng" dirty="0" smtClean="0"/>
              <a:t>specific</a:t>
            </a:r>
            <a:r>
              <a:rPr lang="en-US" sz="3200" dirty="0" smtClean="0"/>
              <a:t> for every reaction.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Enzymes catalyze all reactions in all living organisms (over 3,000 different enzymes found in humans!!)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409" y="520964"/>
            <a:ext cx="8720591" cy="467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Does an Enzyme Work?</a:t>
            </a:r>
          </a:p>
          <a:p>
            <a:pPr algn="ctr"/>
            <a:endParaRPr lang="en-US" sz="32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Enzymes have an </a:t>
            </a:r>
            <a:r>
              <a:rPr lang="en-US" sz="3200" u="sng" dirty="0" smtClean="0"/>
              <a:t>active</a:t>
            </a:r>
            <a:r>
              <a:rPr lang="en-US" sz="3200" dirty="0" smtClean="0"/>
              <a:t> </a:t>
            </a:r>
            <a:r>
              <a:rPr lang="en-US" sz="3200" u="sng" dirty="0" smtClean="0"/>
              <a:t>site</a:t>
            </a:r>
            <a:r>
              <a:rPr lang="en-US" sz="3200" dirty="0" smtClean="0"/>
              <a:t>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enzyme binds to the substrate at the active site (where the “action” is taking place).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They connect briefly and a product is formed (hand and glove).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Enzymes are reusable.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996" y="4252481"/>
            <a:ext cx="3411027" cy="247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49" y="553524"/>
            <a:ext cx="814247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do enzymes work?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Enzymes lower the </a:t>
            </a:r>
            <a:r>
              <a:rPr lang="en-US" sz="3200" u="sng" dirty="0" smtClean="0"/>
              <a:t>activation energy </a:t>
            </a:r>
            <a:r>
              <a:rPr lang="en-US" sz="3200" dirty="0" smtClean="0"/>
              <a:t>of a chemical reaction. 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r>
              <a:rPr lang="en-US" sz="3200" u="sng" dirty="0" smtClean="0"/>
              <a:t>Activation Energy</a:t>
            </a:r>
            <a:r>
              <a:rPr lang="en-US" sz="3200" dirty="0" smtClean="0"/>
              <a:t>:                                      the “start up” energy                                    of chemical reactions. </a:t>
            </a:r>
            <a:endParaRPr lang="en-US" sz="3200" dirty="0"/>
          </a:p>
        </p:txBody>
      </p:sp>
      <p:pic>
        <p:nvPicPr>
          <p:cNvPr id="3" name="Picture 2" descr="&#10;u4fg3a.jpg                                                     000105B6Macintosh HD                   B959E20A: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667" y="2738062"/>
            <a:ext cx="3720357" cy="372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40" y="909009"/>
            <a:ext cx="6903874" cy="3387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0540" y="4853616"/>
            <a:ext cx="69038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Copy this diagram!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262" y="384720"/>
            <a:ext cx="8114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Label: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21" y="1154161"/>
            <a:ext cx="4353936" cy="459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46.JPG                                                   00012353Macintosh HD                   B959E20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521076">
            <a:off x="1184875" y="1488048"/>
            <a:ext cx="6575141" cy="33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5753" y="297738"/>
            <a:ext cx="8327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Check out the amount of energy needed to push the boulder up the hill…..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5753" y="5240685"/>
            <a:ext cx="7928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could that activation energy be lowered?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088" y="1320712"/>
            <a:ext cx="7472596" cy="395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5042</TotalTime>
  <Words>300</Words>
  <Application>Microsoft Macintosh PowerPoint</Application>
  <PresentationFormat>On-screen Show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Administrator</dc:creator>
  <cp:lastModifiedBy>Andrea Michlovitch-Clark</cp:lastModifiedBy>
  <cp:revision>18</cp:revision>
  <dcterms:created xsi:type="dcterms:W3CDTF">2012-02-03T21:22:40Z</dcterms:created>
  <dcterms:modified xsi:type="dcterms:W3CDTF">2012-06-25T14:35:39Z</dcterms:modified>
</cp:coreProperties>
</file>