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3BCF-A6ED-DD41-9F0B-A32389B03E93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592C-FA56-9641-A82B-D48D48C88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7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3BCF-A6ED-DD41-9F0B-A32389B03E93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592C-FA56-9641-A82B-D48D48C88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0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3BCF-A6ED-DD41-9F0B-A32389B03E93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592C-FA56-9641-A82B-D48D48C88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9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3BCF-A6ED-DD41-9F0B-A32389B03E93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592C-FA56-9641-A82B-D48D48C88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9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3BCF-A6ED-DD41-9F0B-A32389B03E93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592C-FA56-9641-A82B-D48D48C88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08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3BCF-A6ED-DD41-9F0B-A32389B03E93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592C-FA56-9641-A82B-D48D48C88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36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3BCF-A6ED-DD41-9F0B-A32389B03E93}" type="datetimeFigureOut">
              <a:rPr lang="en-US" smtClean="0"/>
              <a:t>1/28/14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592C-FA56-9641-A82B-D48D48C88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9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3BCF-A6ED-DD41-9F0B-A32389B03E93}" type="datetimeFigureOut">
              <a:rPr lang="en-US" smtClean="0"/>
              <a:t>1/28/14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592C-FA56-9641-A82B-D48D48C88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73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3BCF-A6ED-DD41-9F0B-A32389B03E93}" type="datetimeFigureOut">
              <a:rPr lang="en-US" smtClean="0"/>
              <a:t>1/28/14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592C-FA56-9641-A82B-D48D48C88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7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3BCF-A6ED-DD41-9F0B-A32389B03E93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592C-FA56-9641-A82B-D48D48C88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8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3BCF-A6ED-DD41-9F0B-A32389B03E93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592C-FA56-9641-A82B-D48D48C88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3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43BCF-A6ED-DD41-9F0B-A32389B03E93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1592C-FA56-9641-A82B-D48D48C88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1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564" y="207925"/>
            <a:ext cx="84131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dirty="0" smtClean="0"/>
              <a:t>Enzyme Lab Write-Up Hints</a:t>
            </a:r>
          </a:p>
          <a:p>
            <a:pPr algn="ctr"/>
            <a:endParaRPr lang="en-US" sz="4400" dirty="0" smtClean="0"/>
          </a:p>
          <a:p>
            <a:pPr algn="ctr"/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661410" y="1111034"/>
            <a:ext cx="78046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											</a:t>
            </a:r>
            <a:r>
              <a:rPr lang="en-US" sz="3200" b="1" dirty="0" smtClean="0"/>
              <a:t>Name: </a:t>
            </a:r>
          </a:p>
          <a:p>
            <a:r>
              <a:rPr lang="en-US" sz="3200" b="1" dirty="0"/>
              <a:t>	</a:t>
            </a:r>
            <a:r>
              <a:rPr lang="en-US" sz="3200" b="1" dirty="0" smtClean="0"/>
              <a:t>												Date: </a:t>
            </a:r>
          </a:p>
          <a:p>
            <a:r>
              <a:rPr lang="en-US" sz="3200" b="1" dirty="0"/>
              <a:t>	</a:t>
            </a:r>
            <a:r>
              <a:rPr lang="en-US" sz="3200" b="1" dirty="0" smtClean="0"/>
              <a:t>												Block: 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4564" y="2045816"/>
            <a:ext cx="780464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Title</a:t>
            </a:r>
            <a:r>
              <a:rPr lang="en-US" sz="4400" dirty="0" smtClean="0"/>
              <a:t>: </a:t>
            </a:r>
            <a:r>
              <a:rPr lang="en-US" sz="3200" dirty="0" smtClean="0"/>
              <a:t>Include the following terms: 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Enzyme Rate of activity..( this is our DV)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Temperature, Concentration, pH (IVs)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Analyzing or studying.</a:t>
            </a:r>
          </a:p>
          <a:p>
            <a:pPr algn="ctr"/>
            <a:endParaRPr lang="en-US" sz="4400" dirty="0" smtClean="0"/>
          </a:p>
          <a:p>
            <a:pPr marL="457200" indent="-457200">
              <a:buFont typeface="Arial"/>
              <a:buChar char="•"/>
            </a:pPr>
            <a:endParaRPr lang="en-US" sz="3200" dirty="0" smtClean="0"/>
          </a:p>
          <a:p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449758" y="4444142"/>
            <a:ext cx="80162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Analyzing the Effects of pH, Temperature and Concentration on the Rate of Enzyme Reaction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491428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29" y="1498603"/>
            <a:ext cx="8347738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200"/>
              </a:spcAft>
              <a:buFont typeface="Arial"/>
              <a:buChar char="•"/>
            </a:pPr>
            <a:r>
              <a:rPr lang="en-US" sz="4400" dirty="0" smtClean="0"/>
              <a:t>For each IV explained what happened. </a:t>
            </a:r>
          </a:p>
          <a:p>
            <a:pPr marL="571500" indent="-571500">
              <a:spcAft>
                <a:spcPts val="1800"/>
              </a:spcAft>
              <a:buFont typeface="Arial"/>
              <a:buChar char="•"/>
            </a:pPr>
            <a:r>
              <a:rPr lang="en-US" sz="4400" dirty="0" smtClean="0"/>
              <a:t>Accept or reject hypothesis. 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 smtClean="0"/>
              <a:t>USE REAL NUMBERS(your data)!!</a:t>
            </a:r>
            <a:endParaRPr lang="en-US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395529" y="468923"/>
            <a:ext cx="80450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Analysis and Results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271288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6346" y="416425"/>
            <a:ext cx="8347738" cy="5909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400" b="1" dirty="0" smtClean="0"/>
              <a:t>Analysis and Results</a:t>
            </a:r>
          </a:p>
          <a:p>
            <a:r>
              <a:rPr lang="en-US" sz="4400" dirty="0"/>
              <a:t>	</a:t>
            </a:r>
            <a:r>
              <a:rPr lang="en-US" sz="4000" dirty="0" smtClean="0"/>
              <a:t>When the concentration increases the rate of enzyme reaction increased. At 0 drops the rate of reaction was 0 </a:t>
            </a:r>
            <a:r>
              <a:rPr lang="en-US" sz="4000" dirty="0" err="1" smtClean="0"/>
              <a:t>Kpa</a:t>
            </a:r>
            <a:r>
              <a:rPr lang="en-US" sz="4000" dirty="0" smtClean="0"/>
              <a:t>/s, at 1 drop it was 4.3 </a:t>
            </a:r>
            <a:r>
              <a:rPr lang="en-US" sz="4000" dirty="0" err="1" smtClean="0"/>
              <a:t>Kpa</a:t>
            </a:r>
            <a:r>
              <a:rPr lang="en-US" sz="4000" dirty="0" smtClean="0"/>
              <a:t>/s, 2 drops was 7.1 </a:t>
            </a:r>
            <a:r>
              <a:rPr lang="en-US" sz="4000" dirty="0" err="1" smtClean="0"/>
              <a:t>Kpa</a:t>
            </a:r>
            <a:r>
              <a:rPr lang="en-US" sz="4000" dirty="0" smtClean="0"/>
              <a:t>/s, 3 drops it was 10.6 </a:t>
            </a:r>
            <a:r>
              <a:rPr lang="en-US" sz="4000" dirty="0" err="1" smtClean="0"/>
              <a:t>Kpa</a:t>
            </a:r>
            <a:r>
              <a:rPr lang="en-US" sz="4000" dirty="0" smtClean="0"/>
              <a:t>/s and finally at 4 drops it was 14.2 </a:t>
            </a:r>
            <a:r>
              <a:rPr lang="en-US" sz="4000" dirty="0" err="1" smtClean="0"/>
              <a:t>kPa</a:t>
            </a:r>
            <a:r>
              <a:rPr lang="en-US" sz="4000" dirty="0" smtClean="0"/>
              <a:t>/s. My hypothesis was accepted. </a:t>
            </a:r>
          </a:p>
        </p:txBody>
      </p:sp>
    </p:spTree>
    <p:extLst>
      <p:ext uri="{BB962C8B-B14F-4D97-AF65-F5344CB8AC3E}">
        <p14:creationId xmlns:p14="http://schemas.microsoft.com/office/powerpoint/2010/main" val="2491417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173" y="270677"/>
            <a:ext cx="8790106" cy="7001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400" b="1" dirty="0" smtClean="0"/>
              <a:t>Error Analysis</a:t>
            </a:r>
          </a:p>
          <a:p>
            <a:pPr marL="571500" indent="-571500">
              <a:spcAft>
                <a:spcPts val="1200"/>
              </a:spcAft>
              <a:buFont typeface="Arial"/>
              <a:buChar char="•"/>
            </a:pPr>
            <a:r>
              <a:rPr lang="en-US" sz="4000" dirty="0" smtClean="0"/>
              <a:t>If your data did not prove your hypothesis, speculate sources of error. </a:t>
            </a:r>
          </a:p>
          <a:p>
            <a:pPr marL="571500" indent="-571500">
              <a:spcAft>
                <a:spcPts val="1200"/>
              </a:spcAft>
              <a:buFont typeface="Arial"/>
              <a:buChar char="•"/>
            </a:pPr>
            <a:r>
              <a:rPr lang="en-US" sz="4000" dirty="0" smtClean="0"/>
              <a:t>Avoid “human error”.</a:t>
            </a:r>
          </a:p>
          <a:p>
            <a:pPr marL="571500" indent="-571500">
              <a:spcAft>
                <a:spcPts val="1200"/>
              </a:spcAft>
              <a:buFont typeface="Arial"/>
              <a:buChar char="•"/>
            </a:pPr>
            <a:r>
              <a:rPr lang="en-US" sz="4000" dirty="0" smtClean="0"/>
              <a:t>Avoid using opinions. </a:t>
            </a:r>
          </a:p>
          <a:p>
            <a:pPr marL="571500" indent="-571500">
              <a:buFont typeface="Arial"/>
              <a:buChar char="•"/>
            </a:pPr>
            <a:r>
              <a:rPr lang="en-US" sz="4000" dirty="0" smtClean="0"/>
              <a:t>If your data proved the hypothesis to be correct, talk about parts of the lab where you had to take special care in order to get accurate data.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61016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390" y="45508"/>
            <a:ext cx="849251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Background</a:t>
            </a:r>
            <a:r>
              <a:rPr lang="en-US" sz="4400" i="1" dirty="0" smtClean="0"/>
              <a:t>: In your paragraph(s) define and explain the following:</a:t>
            </a:r>
          </a:p>
          <a:p>
            <a:r>
              <a:rPr lang="en-US" sz="4400" dirty="0" smtClean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0390" y="1796164"/>
            <a:ext cx="849251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4000" dirty="0" smtClean="0"/>
              <a:t>Structure of enzymes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4000" dirty="0" smtClean="0"/>
              <a:t>Function of enzymes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4000" dirty="0"/>
              <a:t>H</a:t>
            </a:r>
            <a:r>
              <a:rPr lang="en-US" sz="4000" dirty="0" smtClean="0"/>
              <a:t>ow enzymes work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4000" dirty="0" smtClean="0"/>
              <a:t>How enzymes are specific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4000" dirty="0" smtClean="0"/>
              <a:t>Where enzymes are found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4000" dirty="0" smtClean="0"/>
              <a:t>Denature definition and how that relates to the lab.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93768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021" y="11380"/>
            <a:ext cx="8518967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400" b="1" dirty="0" smtClean="0"/>
              <a:t>Introduction</a:t>
            </a:r>
          </a:p>
          <a:p>
            <a:r>
              <a:rPr lang="en-US" sz="4000" i="1" dirty="0" smtClean="0"/>
              <a:t>Purpose</a:t>
            </a:r>
            <a:r>
              <a:rPr lang="en-US" sz="4000" dirty="0" smtClean="0"/>
              <a:t>: </a:t>
            </a:r>
            <a:r>
              <a:rPr lang="en-US" sz="4000" u="sng" dirty="0" smtClean="0"/>
              <a:t>The purpose of this lab is to analyze the effects of pH, concentration, and temperature on the rate of enzyme reaction.</a:t>
            </a:r>
          </a:p>
          <a:p>
            <a:r>
              <a:rPr lang="en-US" sz="4000" dirty="0" smtClean="0"/>
              <a:t>(</a:t>
            </a:r>
            <a:r>
              <a:rPr lang="en-US" sz="3600" i="1" dirty="0" smtClean="0"/>
              <a:t>Description of what you did-explain/use the following ideas as a minimum).</a:t>
            </a:r>
          </a:p>
          <a:p>
            <a:r>
              <a:rPr lang="en-US" sz="3600" i="1" dirty="0" smtClean="0"/>
              <a:t> </a:t>
            </a:r>
            <a:endParaRPr lang="en-US" sz="36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91021" y="4737012"/>
            <a:ext cx="85189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4000" dirty="0" smtClean="0"/>
              <a:t>Describe lab in general</a:t>
            </a:r>
          </a:p>
          <a:p>
            <a:pPr marL="571500" indent="-571500">
              <a:buFont typeface="Arial"/>
              <a:buChar char="•"/>
            </a:pPr>
            <a:r>
              <a:rPr lang="en-US" sz="4000" dirty="0" smtClean="0"/>
              <a:t>How we varied IV, measured DV</a:t>
            </a:r>
          </a:p>
          <a:p>
            <a:pPr marL="571500" indent="-571500">
              <a:buFont typeface="Arial"/>
              <a:buChar char="•"/>
            </a:pPr>
            <a:r>
              <a:rPr lang="en-US" sz="4000" dirty="0" smtClean="0"/>
              <a:t>How we maintained controls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46158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770" y="762000"/>
            <a:ext cx="9007230" cy="475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600" dirty="0" smtClean="0"/>
              <a:t>                                                                                                           </a:t>
            </a:r>
          </a:p>
          <a:p>
            <a:r>
              <a:rPr lang="en-US" sz="3200" dirty="0" smtClean="0"/>
              <a:t>Different concentrations of enzyme, including 0-4 drops were added to hydrogen peroxide. One drop of water was the control to determine that the enzyme was the component that reacted. Rate of enzyme reaction was measured with a gas pressure sensor that calculated the amount of oxygen gas produced. Various </a:t>
            </a:r>
            <a:r>
              <a:rPr lang="en-US" sz="3200" dirty="0" err="1" smtClean="0"/>
              <a:t>pHs</a:t>
            </a:r>
            <a:r>
              <a:rPr lang="en-US" sz="3200" dirty="0" smtClean="0"/>
              <a:t> including 4, 7, and 10 were tested through the same apparatus.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51693" y="428284"/>
            <a:ext cx="5138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Introduction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578575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933" y="290986"/>
            <a:ext cx="836022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Hypothesis</a:t>
            </a:r>
          </a:p>
          <a:p>
            <a:r>
              <a:rPr lang="en-US" sz="4400" dirty="0" smtClean="0"/>
              <a:t>(3)</a:t>
            </a:r>
          </a:p>
          <a:p>
            <a:pPr marL="742950" indent="-742950">
              <a:buAutoNum type="arabicPeriod"/>
            </a:pPr>
            <a:r>
              <a:rPr lang="en-US" sz="4400" dirty="0" smtClean="0"/>
              <a:t>As the concentration increases, the rate of enzyme reaction will increase because there is more enzyme available to do work. </a:t>
            </a:r>
          </a:p>
          <a:p>
            <a:pPr marL="742950" indent="-742950">
              <a:buAutoNum type="arabicPeriod"/>
            </a:pPr>
            <a:r>
              <a:rPr lang="en-US" sz="4400" dirty="0" smtClean="0"/>
              <a:t>pH</a:t>
            </a:r>
          </a:p>
          <a:p>
            <a:pPr marL="742950" indent="-742950">
              <a:buAutoNum type="arabicPeriod"/>
            </a:pPr>
            <a:r>
              <a:rPr lang="en-US" sz="4400" dirty="0" smtClean="0"/>
              <a:t>Temperature.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49034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303" y="502611"/>
            <a:ext cx="8439598" cy="5663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400" b="1" dirty="0" smtClean="0"/>
              <a:t>Illustration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 smtClean="0"/>
              <a:t>Include</a:t>
            </a:r>
            <a:r>
              <a:rPr lang="en-US" sz="4400" u="sng" dirty="0" smtClean="0"/>
              <a:t> ALL </a:t>
            </a:r>
            <a:r>
              <a:rPr lang="en-US" sz="4400" dirty="0" smtClean="0"/>
              <a:t>the materials and     label everything. 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 smtClean="0"/>
              <a:t>Use a ruler for lines.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 smtClean="0"/>
              <a:t>Show the experiment step by step. 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 smtClean="0"/>
              <a:t>Use captions to explain each step.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45001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846" y="449705"/>
            <a:ext cx="81485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Table</a:t>
            </a:r>
            <a:endParaRPr lang="en-US" sz="44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208579"/>
              </p:ext>
            </p:extLst>
          </p:nvPr>
        </p:nvGraphicFramePr>
        <p:xfrm>
          <a:off x="2169428" y="634700"/>
          <a:ext cx="6375996" cy="5924019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989575"/>
                <a:gridCol w="3386421"/>
              </a:tblGrid>
              <a:tr h="711939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Test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Tube Label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Rate (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</a:rPr>
                        <a:t>kPAs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330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1 drop of water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7938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1 drop of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4.3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3589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drops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7.1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40093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drops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10.6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0038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4 drops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14.2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30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0 degrees C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4.5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330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25 degrees C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6.6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330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35 degrees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C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15.3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330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55 degrees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C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392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845904"/>
              </p:ext>
            </p:extLst>
          </p:nvPr>
        </p:nvGraphicFramePr>
        <p:xfrm>
          <a:off x="1709195" y="2465850"/>
          <a:ext cx="6096000" cy="231648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3048000"/>
                <a:gridCol w="3048000"/>
              </a:tblGrid>
              <a:tr h="563169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</a:rPr>
                        <a:t>Test Tube Label</a:t>
                      </a:r>
                      <a:endParaRPr lang="en-US" sz="3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</a:rPr>
                        <a:t>Slope (</a:t>
                      </a:r>
                      <a:r>
                        <a:rPr lang="en-US" sz="3200" dirty="0" err="1" smtClean="0">
                          <a:solidFill>
                            <a:srgbClr val="000000"/>
                          </a:solidFill>
                        </a:rPr>
                        <a:t>kPa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</a:rPr>
                        <a:t>/s)</a:t>
                      </a:r>
                      <a:endParaRPr lang="en-US" sz="3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70757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</a:rPr>
                        <a:t>pH 4</a:t>
                      </a:r>
                      <a:endParaRPr lang="en-US" sz="3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</a:rPr>
                        <a:t>0.0</a:t>
                      </a:r>
                      <a:endParaRPr lang="en-US" sz="3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70757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</a:rPr>
                        <a:t>pH7</a:t>
                      </a:r>
                      <a:endParaRPr lang="en-US" sz="3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</a:rPr>
                        <a:t>10.3</a:t>
                      </a:r>
                      <a:endParaRPr lang="en-US" sz="3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70757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</a:rPr>
                        <a:t>pH 10</a:t>
                      </a:r>
                      <a:endParaRPr lang="en-US" sz="3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</a:rPr>
                        <a:t>8.8</a:t>
                      </a:r>
                      <a:endParaRPr lang="en-US" sz="3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7477" y="320795"/>
            <a:ext cx="34128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Table Continued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87043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672" y="370345"/>
            <a:ext cx="8148577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400" b="1" dirty="0" smtClean="0"/>
              <a:t>Graphs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 smtClean="0"/>
              <a:t>3 graphs, use 1 piece of graph paper, 2 on front 1 on back 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 smtClean="0"/>
              <a:t>Label all axis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 smtClean="0"/>
              <a:t>Use units on axis 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 smtClean="0"/>
              <a:t>Titles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 smtClean="0"/>
              <a:t>Evenly spread out increments 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 smtClean="0"/>
              <a:t>No computer graphs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23772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2278</TotalTime>
  <Words>461</Words>
  <Application>Microsoft Macintosh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Michlovitch-Clark</dc:creator>
  <cp:lastModifiedBy>Andrea Michlovitch-Clark</cp:lastModifiedBy>
  <cp:revision>31</cp:revision>
  <dcterms:created xsi:type="dcterms:W3CDTF">2012-09-09T21:51:48Z</dcterms:created>
  <dcterms:modified xsi:type="dcterms:W3CDTF">2014-01-28T16:30:26Z</dcterms:modified>
</cp:coreProperties>
</file>