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73" r:id="rId9"/>
    <p:sldId id="261" r:id="rId10"/>
    <p:sldId id="262" r:id="rId11"/>
    <p:sldId id="274" r:id="rId12"/>
    <p:sldId id="275" r:id="rId13"/>
    <p:sldId id="264" r:id="rId14"/>
    <p:sldId id="276" r:id="rId15"/>
    <p:sldId id="277" r:id="rId16"/>
    <p:sldId id="263" r:id="rId17"/>
    <p:sldId id="265" r:id="rId18"/>
    <p:sldId id="267" r:id="rId19"/>
    <p:sldId id="268" r:id="rId20"/>
    <p:sldId id="269" r:id="rId21"/>
    <p:sldId id="270" r:id="rId22"/>
    <p:sldId id="26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5" d="100"/>
          <a:sy n="35" d="100"/>
        </p:scale>
        <p:origin x="-1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viewProps" Target="viewProps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theme" Target="theme/theme1.xml"/><Relationship Id="rId26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tableStyles" Target="tableStyle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07CC6-3D4C-B049-9064-AF8D3B0036B9}" type="datetimeFigureOut">
              <a:rPr lang="en-US" smtClean="0"/>
              <a:t>5/13/13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88FC4-622A-414F-B31B-FA2D44A9C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0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88FC4-622A-414F-B31B-FA2D44A9C3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2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8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6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6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7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4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8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1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8CA7-0558-1146-B020-F316EF1A13EC}" type="datetimeFigureOut">
              <a:rPr lang="en-US" smtClean="0"/>
              <a:t>5/13/13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1FF26-5D69-4847-8243-8D1B2C85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7318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How Energy Flows Through an Ecosystem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63" y="1919730"/>
            <a:ext cx="6457093" cy="4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7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200" y="482600"/>
            <a:ext cx="84836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Energy Movement Through an Ecosystem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Energy flow through an ecosystem is organized into food chains or ecological pyramids. 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Each feeding level or link in the food chain is referred to as a </a:t>
            </a:r>
            <a:r>
              <a:rPr lang="en-US" sz="3200" u="sng" dirty="0" smtClean="0"/>
              <a:t>trophic level</a:t>
            </a:r>
            <a:r>
              <a:rPr lang="en-US" sz="3200" dirty="0" smtClean="0"/>
              <a:t>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energy that is available for the next trophic level can be quantified(biomass). 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	</a:t>
            </a:r>
            <a:r>
              <a:rPr lang="en-US" sz="3200" u="sng" dirty="0" smtClean="0"/>
              <a:t>Biomass</a:t>
            </a:r>
            <a:r>
              <a:rPr lang="en-US" sz="3200" dirty="0" smtClean="0"/>
              <a:t>: total weight of all organisms living 	within a particular habitat. </a:t>
            </a:r>
          </a:p>
        </p:txBody>
      </p:sp>
    </p:spTree>
    <p:extLst>
      <p:ext uri="{BB962C8B-B14F-4D97-AF65-F5344CB8AC3E}">
        <p14:creationId xmlns:p14="http://schemas.microsoft.com/office/powerpoint/2010/main" val="298435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33" y="350054"/>
            <a:ext cx="5886967" cy="588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6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127693"/>
            <a:ext cx="56769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333" y="1142999"/>
            <a:ext cx="863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Food Chain</a:t>
            </a:r>
            <a:r>
              <a:rPr lang="en-US" sz="3200" dirty="0" smtClean="0"/>
              <a:t>: One interaction of “who eats who” within an ecosystem. Shows the movement of energy between trophic levels. </a:t>
            </a:r>
          </a:p>
          <a:p>
            <a:endParaRPr lang="en-US" sz="3200" dirty="0"/>
          </a:p>
          <a:p>
            <a:r>
              <a:rPr lang="en-US" sz="3200" u="sng" dirty="0" smtClean="0"/>
              <a:t>Food Web</a:t>
            </a:r>
            <a:r>
              <a:rPr lang="en-US" sz="3200" dirty="0" smtClean="0"/>
              <a:t>: Shows all possibilities within an ecosystem. More accurate than a food chain. </a:t>
            </a:r>
          </a:p>
          <a:p>
            <a:endParaRPr lang="en-US" sz="3200" dirty="0"/>
          </a:p>
          <a:p>
            <a:r>
              <a:rPr lang="en-US" sz="3200" dirty="0" smtClean="0"/>
              <a:t>Arrows indicate </a:t>
            </a:r>
            <a:r>
              <a:rPr lang="en-US" sz="3200" u="sng" dirty="0" smtClean="0"/>
              <a:t>energy movement</a:t>
            </a:r>
            <a:r>
              <a:rPr lang="en-US" sz="3200" dirty="0" smtClean="0"/>
              <a:t>!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6333" y="254000"/>
            <a:ext cx="844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Food Chains vs. Food Webs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895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19" y="0"/>
            <a:ext cx="7416800" cy="668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1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0"/>
            <a:ext cx="5249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2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00" y="338667"/>
            <a:ext cx="8445500" cy="4911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4400" dirty="0" smtClean="0"/>
              <a:t>Movement of Energy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Only 10% of biomass in a trophic level is converted into biomass of the next.</a:t>
            </a:r>
          </a:p>
          <a:p>
            <a:pPr marL="457200" indent="-457200">
              <a:lnSpc>
                <a:spcPct val="130000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 smtClean="0"/>
              <a:t>90% is given off as heat.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This is why food chains                                          are so short. </a:t>
            </a:r>
            <a:endParaRPr lang="en-US" sz="3200" dirty="0"/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3200" dirty="0" smtClean="0"/>
              <a:t>Called the 10%                                                        rule of thumb.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216" y="2659345"/>
            <a:ext cx="4109784" cy="35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4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187" y="295373"/>
            <a:ext cx="8981204" cy="4979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400" dirty="0" smtClean="0"/>
              <a:t>What About 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DEATH</a:t>
            </a:r>
            <a:r>
              <a:rPr lang="en-US" sz="4400" dirty="0" smtClean="0"/>
              <a:t>???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chemical energy in dead organism is not lost!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Special organisms called </a:t>
            </a:r>
            <a:r>
              <a:rPr lang="en-US" sz="3200" dirty="0" err="1" smtClean="0"/>
              <a:t>detritovores</a:t>
            </a:r>
            <a:r>
              <a:rPr lang="en-US" sz="3200" dirty="0" smtClean="0"/>
              <a:t> bring the energy back into the ecosystem.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They live on dead organic matter. </a:t>
            </a:r>
          </a:p>
          <a:p>
            <a:endParaRPr lang="en-US" sz="3200" dirty="0"/>
          </a:p>
          <a:p>
            <a:r>
              <a:rPr lang="en-US" sz="3200" dirty="0" smtClean="0"/>
              <a:t>2 Types: </a:t>
            </a:r>
          </a:p>
          <a:p>
            <a:pPr marL="514350" indent="-514350">
              <a:buAutoNum type="alphaLcParenR"/>
            </a:pPr>
            <a:r>
              <a:rPr lang="en-US" sz="3200" dirty="0" smtClean="0"/>
              <a:t>Scavengers: vultures to worms.</a:t>
            </a:r>
          </a:p>
          <a:p>
            <a:pPr marL="514350" indent="-514350">
              <a:buAutoNum type="alphaLcParenR"/>
            </a:pPr>
            <a:r>
              <a:rPr lang="en-US" sz="3200" dirty="0" smtClean="0"/>
              <a:t>b) Decomposers: fungi and bacteria.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802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4" y="589635"/>
            <a:ext cx="4045031" cy="3033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902" y="589635"/>
            <a:ext cx="3848687" cy="2886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038" y="3623408"/>
            <a:ext cx="38100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03" y="428306"/>
            <a:ext cx="4311396" cy="2889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762" y="131483"/>
            <a:ext cx="2707559" cy="36059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6" y="3737460"/>
            <a:ext cx="2848460" cy="2848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725" y="4094280"/>
            <a:ext cx="3322187" cy="24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2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2500" y="345129"/>
            <a:ext cx="7854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smtClean="0"/>
              <a:t>Prefixes, Suffixes, and Vocabulary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03650" y="1684300"/>
            <a:ext cx="84193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3650" y="1453415"/>
            <a:ext cx="841938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3200" u="sng" dirty="0" smtClean="0"/>
              <a:t>Eco</a:t>
            </a:r>
            <a:r>
              <a:rPr lang="en-US" sz="3200" dirty="0" smtClean="0"/>
              <a:t>: home or environment.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3200" u="sng" dirty="0" smtClean="0"/>
              <a:t>Ecology</a:t>
            </a:r>
            <a:r>
              <a:rPr lang="en-US" sz="3200" dirty="0" smtClean="0"/>
              <a:t>: the study of the interaction of organisms with their physical environment.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3200" u="sng" dirty="0" smtClean="0"/>
              <a:t>Ecosystem</a:t>
            </a:r>
            <a:r>
              <a:rPr lang="en-US" sz="3200" dirty="0" smtClean="0"/>
              <a:t>: the organisms in a community plus the abiotic factors with which they interact. 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3200" u="sng" dirty="0" smtClean="0"/>
              <a:t>Auto</a:t>
            </a:r>
            <a:r>
              <a:rPr lang="en-US" sz="3200" dirty="0" smtClean="0"/>
              <a:t>: self.</a:t>
            </a:r>
          </a:p>
          <a:p>
            <a:pPr marL="457200" indent="-457200">
              <a:buFont typeface="Arial"/>
              <a:buChar char="•"/>
            </a:pPr>
            <a:r>
              <a:rPr lang="en-US" sz="3200" u="sng" dirty="0" err="1" smtClean="0"/>
              <a:t>Troph</a:t>
            </a:r>
            <a:r>
              <a:rPr lang="en-US" sz="3200" dirty="0" smtClean="0"/>
              <a:t>: feeder.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191" y="4281062"/>
            <a:ext cx="2376509" cy="25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4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81" y="558801"/>
            <a:ext cx="2268006" cy="2214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213" y="558800"/>
            <a:ext cx="2731518" cy="2458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503" y="3303839"/>
            <a:ext cx="5031746" cy="33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4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97" y="431080"/>
            <a:ext cx="4085627" cy="2659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26" y="3460279"/>
            <a:ext cx="4265004" cy="2843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744" y="411114"/>
            <a:ext cx="3577241" cy="267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2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371" y="341984"/>
            <a:ext cx="8353250" cy="602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Thank </a:t>
            </a:r>
            <a:r>
              <a:rPr lang="en-US" sz="4400" dirty="0" err="1" smtClean="0"/>
              <a:t>Detritovores</a:t>
            </a:r>
            <a:r>
              <a:rPr lang="en-US" sz="4400" dirty="0" smtClean="0"/>
              <a:t> and Producers for a Healthy Ecosystem!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Producers give usable, chemical energy for consumers (chemical energy is put into the system).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 smtClean="0"/>
              <a:t>Detritovores</a:t>
            </a:r>
            <a:r>
              <a:rPr lang="en-US" sz="3200" dirty="0" smtClean="0"/>
              <a:t> break down the stored chemical energy that is trapped in dead bodies.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Without </a:t>
            </a:r>
            <a:r>
              <a:rPr lang="en-US" sz="3200" dirty="0" err="1" smtClean="0"/>
              <a:t>detritovores</a:t>
            </a:r>
            <a:r>
              <a:rPr lang="en-US" sz="3200" dirty="0" smtClean="0"/>
              <a:t> there would be dead bodies all over and a lot of chemical energy would be trapped. 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479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762" y="107619"/>
            <a:ext cx="85550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Life Needs ENERGY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0762" y="931625"/>
            <a:ext cx="8336143" cy="519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The</a:t>
            </a:r>
            <a:r>
              <a:rPr lang="en-US" sz="3600" dirty="0" smtClean="0"/>
              <a:t> 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sun</a:t>
            </a:r>
            <a:r>
              <a:rPr lang="en-US" sz="3600" dirty="0" smtClean="0"/>
              <a:t> </a:t>
            </a:r>
            <a:r>
              <a:rPr lang="en-US" sz="3200" dirty="0" smtClean="0"/>
              <a:t>is the Earth’s constant energy source.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Directly or indirectly the sun powers everything on Earth. </a:t>
            </a:r>
          </a:p>
          <a:p>
            <a:pPr marL="457200" indent="-457200">
              <a:spcAft>
                <a:spcPts val="3600"/>
              </a:spcAft>
              <a:buFont typeface="Arial"/>
              <a:buChar char="•"/>
            </a:pPr>
            <a:r>
              <a:rPr lang="en-US" sz="3200" dirty="0" smtClean="0"/>
              <a:t>Responsible for the climate, wind, &amp; weather. Producers (plants, algae, and other green organisms) “do” photosynthesis.</a:t>
            </a:r>
          </a:p>
          <a:p>
            <a:pPr>
              <a:lnSpc>
                <a:spcPct val="120000"/>
              </a:lnSpc>
              <a:spcAft>
                <a:spcPts val="4200"/>
              </a:spcAft>
            </a:pP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Photosynthesis</a:t>
            </a:r>
          </a:p>
          <a:p>
            <a:pPr marL="457200" indent="-457200">
              <a:buFont typeface="Arial"/>
              <a:buChar char="•"/>
            </a:pPr>
            <a:endParaRPr lang="en-US" sz="3200" dirty="0" smtClean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81" y="4746412"/>
            <a:ext cx="5716919" cy="211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82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528" y="335413"/>
            <a:ext cx="86018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Plants Photosynthesize!</a:t>
            </a:r>
          </a:p>
          <a:p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87528" y="1355995"/>
            <a:ext cx="8601890" cy="457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Arial"/>
              <a:buChar char="•"/>
            </a:pPr>
            <a:r>
              <a:rPr lang="en-US" sz="3200" dirty="0" smtClean="0"/>
              <a:t>Chlorophyll absorbs sunlight.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Chlorophyll is found in chloroplasts which are found in plant cells.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Turn light energy, carbon dioxide, and water into oxygen gas, and sugars.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Plants are called </a:t>
            </a:r>
            <a:r>
              <a:rPr lang="en-US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producers</a:t>
            </a:r>
            <a:r>
              <a:rPr lang="en-US" sz="3200" dirty="0" smtClean="0"/>
              <a:t> or </a:t>
            </a:r>
            <a:r>
              <a:rPr lang="en-US" sz="3200" b="1" u="sng" dirty="0" smtClean="0"/>
              <a:t>autotrophs </a:t>
            </a:r>
            <a:r>
              <a:rPr lang="en-US" sz="3200" dirty="0" smtClean="0"/>
              <a:t>because they make their own food.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Autotrophs make up 99% of living matter on Earth.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304" y="87938"/>
            <a:ext cx="1150114" cy="1569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14" y="246570"/>
            <a:ext cx="792978" cy="110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335" y="344380"/>
            <a:ext cx="8546600" cy="6571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400" dirty="0" smtClean="0"/>
              <a:t>Consumers Consume!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Consumers eat other things to survive. Do not make their own food.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Get their energy from other organisms.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Also called 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heterotrophs</a:t>
            </a:r>
            <a:r>
              <a:rPr lang="en-US" sz="3200" dirty="0" smtClean="0"/>
              <a:t>. </a:t>
            </a:r>
          </a:p>
          <a:p>
            <a:endParaRPr lang="en-US" sz="3200" dirty="0" smtClean="0"/>
          </a:p>
          <a:p>
            <a:pPr>
              <a:spcAft>
                <a:spcPts val="1200"/>
              </a:spcAft>
            </a:pPr>
            <a:r>
              <a:rPr lang="en-US" sz="3200" dirty="0" smtClean="0"/>
              <a:t>Three Types of Consumers</a:t>
            </a:r>
          </a:p>
          <a:p>
            <a:pPr marL="514350" indent="-514350">
              <a:buAutoNum type="arabicPeriod"/>
            </a:pPr>
            <a:r>
              <a:rPr lang="en-US" sz="3200" b="1" dirty="0" err="1" smtClean="0"/>
              <a:t>Herbiovores</a:t>
            </a:r>
            <a:r>
              <a:rPr lang="en-US" sz="3200" b="1" dirty="0" smtClean="0"/>
              <a:t>:</a:t>
            </a:r>
            <a:r>
              <a:rPr lang="en-US" sz="3200" dirty="0" smtClean="0"/>
              <a:t> eat plants and grasses. 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Carnivores: </a:t>
            </a:r>
            <a:r>
              <a:rPr lang="en-US" sz="3200" dirty="0" smtClean="0"/>
              <a:t>eat meat. 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Omnivores: </a:t>
            </a:r>
            <a:r>
              <a:rPr lang="en-US" sz="3200" dirty="0" smtClean="0"/>
              <a:t>eat both plant and animals. 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149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4" y="254000"/>
            <a:ext cx="2984072" cy="3323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650" y="347506"/>
            <a:ext cx="3733542" cy="3229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396" y="3792643"/>
            <a:ext cx="3894715" cy="29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53" y="537940"/>
            <a:ext cx="4387594" cy="2931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291" y="850900"/>
            <a:ext cx="38227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6" y="3692539"/>
            <a:ext cx="4511231" cy="277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7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46" y="558190"/>
            <a:ext cx="4527302" cy="2913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5" y="775046"/>
            <a:ext cx="3577524" cy="529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52" y="3735665"/>
            <a:ext cx="3210734" cy="284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275" y="327791"/>
            <a:ext cx="85627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Consumers use the energy they get from producers to perform all of life’s necessary activities.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This is called </a:t>
            </a:r>
            <a:r>
              <a:rPr lang="en-US" sz="3200" b="1" u="sng" dirty="0" smtClean="0"/>
              <a:t>Cellular Respiration</a:t>
            </a:r>
            <a:endParaRPr lang="en-US" sz="3200" b="1" u="sng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3" y="2593094"/>
            <a:ext cx="8458200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812" y="4953000"/>
            <a:ext cx="8732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Cellular respiration occurs in the </a:t>
            </a:r>
            <a:r>
              <a:rPr lang="en-US" sz="3200" b="1" u="sng" dirty="0" smtClean="0"/>
              <a:t>mitochondria!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Respiration is the opposite of photosynthesis.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696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22776</TotalTime>
  <Words>514</Words>
  <Application>Microsoft Macintosh PowerPoint</Application>
  <PresentationFormat>On-screen Show (4:3)</PresentationFormat>
  <Paragraphs>61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Michlovitch-Clark</dc:creator>
  <cp:lastModifiedBy>Andrea Michlovitch-Clark</cp:lastModifiedBy>
  <cp:revision>39</cp:revision>
  <dcterms:created xsi:type="dcterms:W3CDTF">2012-04-02T19:54:58Z</dcterms:created>
  <dcterms:modified xsi:type="dcterms:W3CDTF">2013-05-13T18:43:24Z</dcterms:modified>
</cp:coreProperties>
</file>