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70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5912-DB47-6B44-A8B1-133B43D69995}" type="datetimeFigureOut">
              <a:rPr lang="en-US" smtClean="0"/>
              <a:pPr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C6C3-3090-BB43-8269-5B5E906A4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945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Polypeptides, Amino Acids,                   and </a:t>
            </a:r>
            <a:r>
              <a:rPr lang="en-US" sz="4400" dirty="0" err="1" smtClean="0"/>
              <a:t>Codons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6" y="2239338"/>
            <a:ext cx="7986889" cy="3983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08" y="846353"/>
            <a:ext cx="6649595" cy="4688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34817" cy="3668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024" y="2534850"/>
            <a:ext cx="3918976" cy="367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21" y="439694"/>
            <a:ext cx="801130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dirty="0" smtClean="0"/>
              <a:t>Results: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String of amino acids (polypeptide).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polypeptide will be pushed out in the cytoplasm where it will be folded into its final 3D configuration.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The final 3D structure will be the finalized protein!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3076" y="0"/>
            <a:ext cx="46307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344" y="512976"/>
            <a:ext cx="793803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Functions of Proteins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 marL="514350" indent="-514350">
              <a:spcAft>
                <a:spcPts val="9600"/>
              </a:spcAft>
              <a:buAutoNum type="arabicPeriod"/>
            </a:pPr>
            <a:r>
              <a:rPr lang="en-US" sz="3200" dirty="0" smtClean="0"/>
              <a:t>Enzymes: speed up chemical reactions. </a:t>
            </a:r>
          </a:p>
          <a:p>
            <a:pPr marL="514350" indent="-514350">
              <a:spcAft>
                <a:spcPts val="10200"/>
              </a:spcAft>
              <a:buAutoNum type="arabicPeriod"/>
            </a:pPr>
            <a:r>
              <a:rPr lang="en-US" sz="3200" dirty="0" smtClean="0"/>
              <a:t>Support: Hair, nails, scales, feathers.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Storage: yolk sac.</a:t>
            </a:r>
          </a:p>
          <a:p>
            <a:pPr marL="514350" indent="-514350">
              <a:buAutoNum type="arabicPeriod"/>
            </a:pP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474" y="4607387"/>
            <a:ext cx="25019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889" y="536222"/>
            <a:ext cx="835377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9600"/>
              </a:spcAft>
            </a:pPr>
            <a:r>
              <a:rPr lang="en-US" sz="3200" dirty="0" smtClean="0"/>
              <a:t>4. Movement: muscles made of </a:t>
            </a:r>
            <a:r>
              <a:rPr lang="en-US" sz="3200" dirty="0" err="1" smtClean="0"/>
              <a:t>actin</a:t>
            </a:r>
            <a:r>
              <a:rPr lang="en-US" sz="3200" dirty="0" smtClean="0"/>
              <a:t> and myosin.</a:t>
            </a:r>
          </a:p>
          <a:p>
            <a:pPr marL="514350" indent="-514350">
              <a:spcAft>
                <a:spcPts val="12600"/>
              </a:spcAft>
            </a:pPr>
            <a:r>
              <a:rPr lang="en-US" sz="3200" dirty="0" smtClean="0"/>
              <a:t>5. Transport: hemoglobin in RBC.</a:t>
            </a:r>
          </a:p>
          <a:p>
            <a:pPr marL="514350" indent="-514350"/>
            <a:r>
              <a:rPr lang="en-US" sz="3200" dirty="0" smtClean="0"/>
              <a:t>6. Defense: white blood cells</a:t>
            </a:r>
          </a:p>
          <a:p>
            <a:pPr marL="514350" indent="-514350"/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56" y="3695334"/>
            <a:ext cx="2808111" cy="239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33" y="572842"/>
            <a:ext cx="872066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6200"/>
              </a:spcAft>
            </a:pPr>
            <a:r>
              <a:rPr lang="en-US" sz="3200" dirty="0" smtClean="0"/>
              <a:t>7. Hormones: testosterone, estrogen.</a:t>
            </a:r>
          </a:p>
          <a:p>
            <a:pPr marL="514350" indent="-514350"/>
            <a:r>
              <a:rPr lang="en-US" sz="3200" dirty="0" smtClean="0"/>
              <a:t>8. Receptors: found on cell membranes, used to communicate within the cell.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77" y="4219994"/>
            <a:ext cx="2865967" cy="210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1" y="30018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Prefixes, Suffixes and Vocabulary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0231" y="1348800"/>
            <a:ext cx="8866909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Poly</a:t>
            </a:r>
            <a:r>
              <a:rPr lang="en-US" sz="3200" dirty="0" smtClean="0"/>
              <a:t> = many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Peptide bond </a:t>
            </a:r>
            <a:r>
              <a:rPr lang="en-US" sz="3200" dirty="0" smtClean="0"/>
              <a:t>=bond between two amino acids.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Anti</a:t>
            </a:r>
            <a:r>
              <a:rPr lang="en-US" sz="3200" dirty="0" smtClean="0"/>
              <a:t> = against, opposite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Dehydration</a:t>
            </a:r>
            <a:r>
              <a:rPr lang="en-US" sz="3200" dirty="0" smtClean="0"/>
              <a:t> = loss of water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Polypeptide</a:t>
            </a:r>
            <a:r>
              <a:rPr lang="en-US" sz="3200" dirty="0" smtClean="0"/>
              <a:t> = long assembled string of amino acids.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72" y="1102579"/>
            <a:ext cx="8820727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-107" charset="0"/>
              </a:rPr>
              <a:t>DNA is copied to form mRNA in a process called </a:t>
            </a:r>
            <a:r>
              <a:rPr lang="en-US" sz="3200" u="sng" dirty="0" smtClean="0">
                <a:latin typeface="Times New Roman" pitchFamily="-107" charset="0"/>
              </a:rPr>
              <a:t>transcription</a:t>
            </a:r>
            <a:r>
              <a:rPr lang="en-US" sz="3200" dirty="0" smtClean="0">
                <a:latin typeface="Times New Roman" pitchFamily="-107" charset="0"/>
              </a:rPr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Times New Roman" pitchFamily="-107" charset="0"/>
              </a:rPr>
              <a:t>Polypeptides are formed in the process termed </a:t>
            </a:r>
            <a:r>
              <a:rPr lang="en-US" sz="3200" u="sng" dirty="0" smtClean="0">
                <a:latin typeface="Times New Roman" pitchFamily="-107" charset="0"/>
              </a:rPr>
              <a:t>translation</a:t>
            </a:r>
            <a:r>
              <a:rPr lang="en-US" sz="3200" dirty="0" smtClean="0">
                <a:latin typeface="Times New Roman" pitchFamily="-107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Times New Roman" pitchFamily="-107" charset="0"/>
              </a:rPr>
              <a:t>mRNA brings the coded information to a </a:t>
            </a:r>
            <a:r>
              <a:rPr lang="en-US" sz="3200" u="sng" dirty="0" smtClean="0">
                <a:latin typeface="Times New Roman" pitchFamily="-107" charset="0"/>
              </a:rPr>
              <a:t>ribosome</a:t>
            </a:r>
            <a:r>
              <a:rPr lang="en-US" sz="3200" dirty="0" smtClean="0">
                <a:latin typeface="Times New Roman" pitchFamily="-107" charset="0"/>
              </a:rPr>
              <a:t> within the cytoplasm (acts as the messenger - hence </a:t>
            </a:r>
            <a:r>
              <a:rPr lang="en-US" sz="3200" b="1" dirty="0" smtClean="0">
                <a:latin typeface="Times New Roman" pitchFamily="-107" charset="0"/>
              </a:rPr>
              <a:t>m</a:t>
            </a:r>
            <a:r>
              <a:rPr lang="en-US" sz="3200" dirty="0" smtClean="0">
                <a:latin typeface="Times New Roman" pitchFamily="-107" charset="0"/>
              </a:rPr>
              <a:t>RNA).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err="1" smtClean="0">
                <a:latin typeface="Times New Roman" pitchFamily="-107" charset="0"/>
              </a:rPr>
              <a:t>tRNA</a:t>
            </a:r>
            <a:r>
              <a:rPr lang="en-US" sz="3200" dirty="0" smtClean="0">
                <a:latin typeface="Times New Roman" pitchFamily="-107" charset="0"/>
              </a:rPr>
              <a:t> (transfer RNA) transports amino acids to the ribosome where they are assembled into polypeptides.</a:t>
            </a:r>
            <a:endParaRPr lang="en-US" sz="3200" dirty="0">
              <a:latin typeface="Times New Roman" pitchFamily="-107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272" y="0"/>
            <a:ext cx="8820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we already know….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777" y="507998"/>
            <a:ext cx="5340736" cy="60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369455"/>
            <a:ext cx="87283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Amino Acids &amp; Polypeptides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Polypeptides are polymers of amino acids.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Amino Acids have 3 parts: </a:t>
            </a:r>
          </a:p>
          <a:p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Amino group (-NH2)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Carboxyl group (-COOH)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R group (variable)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04" y="2917689"/>
            <a:ext cx="3880690" cy="3701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545" y="5295689"/>
            <a:ext cx="260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Copy this!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63915" y="5063952"/>
            <a:ext cx="1291806" cy="463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3283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“R” Group makes each amino acid unique.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There are 20 different amino acids which all have the same skeleton BUT vary with the “R” group.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889" y="2639275"/>
            <a:ext cx="7224889" cy="34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49" y="553524"/>
            <a:ext cx="824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8549" y="553524"/>
            <a:ext cx="8240185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4400" dirty="0" smtClean="0"/>
              <a:t>Creating the Polypeptide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A covalent bond joins amino acids.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reaction is called                                  dehydration synthesis.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The bond between the                                         two amino acids  is called                                           a peptide bond.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26" y="2613734"/>
            <a:ext cx="4377274" cy="3589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618" y="635113"/>
            <a:ext cx="82067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  <a:buFont typeface="Arial"/>
              <a:buChar char="•"/>
            </a:pPr>
            <a:r>
              <a:rPr lang="en-US" sz="3200" dirty="0" smtClean="0"/>
              <a:t> Transfer RNA (</a:t>
            </a:r>
            <a:r>
              <a:rPr lang="en-US" sz="3200" dirty="0" err="1" smtClean="0"/>
              <a:t>tRNA</a:t>
            </a:r>
            <a:r>
              <a:rPr lang="en-US" sz="3200" dirty="0" smtClean="0"/>
              <a:t>) bring amino acids(20 different kinds) over to the ribosome. </a:t>
            </a:r>
          </a:p>
          <a:p>
            <a:pPr>
              <a:spcAft>
                <a:spcPts val="3600"/>
              </a:spcAft>
              <a:buFont typeface="Arial"/>
              <a:buChar char="•"/>
            </a:pPr>
            <a:r>
              <a:rPr lang="en-US" sz="3200" dirty="0" smtClean="0"/>
              <a:t> The mRNA code dictates which amino acid will be brought over. 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en-US" sz="3200" dirty="0" smtClean="0"/>
              <a:t> On one side of the </a:t>
            </a:r>
            <a:r>
              <a:rPr lang="en-US" sz="3200" dirty="0" err="1" smtClean="0"/>
              <a:t>tRNA</a:t>
            </a:r>
            <a:r>
              <a:rPr lang="en-US" sz="3200" dirty="0" smtClean="0"/>
              <a:t> is the amino acid, on the other is the “</a:t>
            </a:r>
            <a:r>
              <a:rPr lang="en-US" sz="3200" dirty="0" err="1" smtClean="0"/>
              <a:t>anticodon</a:t>
            </a:r>
            <a:r>
              <a:rPr lang="en-US" sz="3200" dirty="0" smtClean="0"/>
              <a:t>”.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The </a:t>
            </a:r>
            <a:r>
              <a:rPr lang="en-US" sz="3200" dirty="0" err="1" smtClean="0"/>
              <a:t>anticodon</a:t>
            </a:r>
            <a:r>
              <a:rPr lang="en-US" sz="3200" dirty="0" smtClean="0"/>
              <a:t> is the complement to the </a:t>
            </a:r>
            <a:r>
              <a:rPr lang="en-US" sz="3200" dirty="0" err="1" smtClean="0"/>
              <a:t>codon</a:t>
            </a:r>
            <a:r>
              <a:rPr lang="en-US" sz="3200" dirty="0" smtClean="0"/>
              <a:t>!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892" y="537403"/>
            <a:ext cx="7742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this picture of a </a:t>
            </a:r>
            <a:r>
              <a:rPr lang="en-US" sz="3200" dirty="0" err="1" smtClean="0"/>
              <a:t>tRNA</a:t>
            </a:r>
            <a:r>
              <a:rPr lang="en-US" sz="3200" dirty="0" smtClean="0"/>
              <a:t> molecule in your notes: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766" y="1932177"/>
            <a:ext cx="5152989" cy="4227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406</Words>
  <Application>Microsoft Macintosh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Administrator</dc:creator>
  <cp:lastModifiedBy>Andrea Michlovitch-Clark</cp:lastModifiedBy>
  <cp:revision>11</cp:revision>
  <dcterms:created xsi:type="dcterms:W3CDTF">2012-02-07T05:00:06Z</dcterms:created>
  <dcterms:modified xsi:type="dcterms:W3CDTF">2013-08-27T20:09:24Z</dcterms:modified>
</cp:coreProperties>
</file>