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5" r:id="rId11"/>
    <p:sldId id="280" r:id="rId12"/>
    <p:sldId id="266" r:id="rId13"/>
    <p:sldId id="267" r:id="rId14"/>
    <p:sldId id="281" r:id="rId15"/>
    <p:sldId id="268" r:id="rId16"/>
    <p:sldId id="282" r:id="rId17"/>
    <p:sldId id="269" r:id="rId18"/>
    <p:sldId id="270" r:id="rId19"/>
    <p:sldId id="283" r:id="rId20"/>
    <p:sldId id="271" r:id="rId21"/>
    <p:sldId id="272" r:id="rId22"/>
    <p:sldId id="273" r:id="rId23"/>
    <p:sldId id="274" r:id="rId24"/>
    <p:sldId id="275" r:id="rId25"/>
    <p:sldId id="278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20141-A0F3-0443-8C92-D57CFD581D45}" type="datetimeFigureOut">
              <a:rPr lang="en-US" smtClean="0"/>
              <a:pPr/>
              <a:t>8/21/12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264E-4133-1542-A0B7-1F9CD398F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241" y="112951"/>
            <a:ext cx="8017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Characteristics of Life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41" y="1036280"/>
            <a:ext cx="3253810" cy="289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908" y="1036281"/>
            <a:ext cx="4217819" cy="2817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50" y="3927255"/>
            <a:ext cx="4098945" cy="293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93" y="308900"/>
            <a:ext cx="858188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400" dirty="0" smtClean="0"/>
              <a:t>3. Living things reproduce themselves</a:t>
            </a:r>
          </a:p>
          <a:p>
            <a:pPr>
              <a:spcAft>
                <a:spcPts val="2400"/>
              </a:spcAft>
            </a:pPr>
            <a:r>
              <a:rPr lang="en-US" sz="3200" dirty="0" smtClean="0"/>
              <a:t>Two types of reproduction: 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1. </a:t>
            </a:r>
            <a:r>
              <a:rPr lang="en-US" sz="3200" u="sng" dirty="0" smtClean="0"/>
              <a:t>Sexual</a:t>
            </a:r>
            <a:r>
              <a:rPr lang="en-US" sz="3200" dirty="0" smtClean="0"/>
              <a:t>: male and female combine cells to create a new individual.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2. </a:t>
            </a:r>
            <a:r>
              <a:rPr lang="en-US" sz="3200" u="sng" dirty="0" smtClean="0"/>
              <a:t>Asexual</a:t>
            </a:r>
            <a:r>
              <a:rPr lang="en-US" sz="3200" dirty="0" smtClean="0"/>
              <a:t>: without sex. A cell grows, copies its DNA, and splits into 2 new cells.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Each cell is an exact copy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Bacteria do this!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53" y="279694"/>
            <a:ext cx="3332222" cy="2795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395" y="348089"/>
            <a:ext cx="3966759" cy="2727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579" y="3606800"/>
            <a:ext cx="4220965" cy="281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20" y="343222"/>
            <a:ext cx="85990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400" dirty="0" smtClean="0"/>
              <a:t>4. Living things grow and develop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Growth and development are the processes that allow a baby to become an adult and eventually reproduce.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All organisms have their unique patterns of growth and development.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09" y="4452039"/>
            <a:ext cx="4472148" cy="219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128" y="3967383"/>
            <a:ext cx="3579543" cy="2681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31" y="429027"/>
            <a:ext cx="8341593" cy="704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5. Living things take energy from the environment and change it from one form to another. </a:t>
            </a:r>
          </a:p>
          <a:p>
            <a:endParaRPr lang="en-US" sz="3200" dirty="0" smtClean="0"/>
          </a:p>
          <a:p>
            <a:pPr>
              <a:spcAft>
                <a:spcPts val="2400"/>
              </a:spcAft>
            </a:pPr>
            <a:r>
              <a:rPr lang="en-US" sz="3200" dirty="0" smtClean="0"/>
              <a:t>Photosynthesis: Plants convert light energy into chemical energy. </a:t>
            </a:r>
          </a:p>
          <a:p>
            <a:pPr algn="ctr"/>
            <a:r>
              <a:rPr lang="en-US" sz="2800" dirty="0" smtClean="0"/>
              <a:t>Light energy + water + carbon dioxide</a:t>
            </a:r>
          </a:p>
          <a:p>
            <a:pPr algn="ctr"/>
            <a:r>
              <a:rPr lang="en-US" sz="2800" dirty="0" smtClean="0"/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dirty="0" smtClean="0"/>
              <a:t>Sugar and oxygen gas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Occurs in plant cells in specialized structures called chloroplasts. </a:t>
            </a:r>
          </a:p>
          <a:p>
            <a:r>
              <a:rPr lang="en-US" sz="4400" dirty="0" smtClean="0"/>
              <a:t> </a:t>
            </a:r>
            <a:endParaRPr lang="en-US" sz="4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55152" y="4976715"/>
            <a:ext cx="308947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12" y="498240"/>
            <a:ext cx="4741515" cy="567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02" y="498240"/>
            <a:ext cx="4433898" cy="2830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823" y="3782361"/>
            <a:ext cx="3261536" cy="2121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12" y="326061"/>
            <a:ext cx="8478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Cellular Respiration: Cells turn food into usable energy (ATP: adenosine </a:t>
            </a:r>
            <a:r>
              <a:rPr lang="en-US" sz="3200" dirty="0" err="1" smtClean="0"/>
              <a:t>triphosphate</a:t>
            </a:r>
            <a:r>
              <a:rPr lang="en-US" sz="3200" dirty="0" smtClean="0"/>
              <a:t>).</a:t>
            </a:r>
          </a:p>
          <a:p>
            <a:endParaRPr lang="en-US" sz="3200" dirty="0" smtClean="0"/>
          </a:p>
          <a:p>
            <a:pPr algn="ctr"/>
            <a:r>
              <a:rPr lang="en-US" sz="3200" dirty="0" smtClean="0"/>
              <a:t>Sugar + Oxygen gas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Carbon dioxide + water + ATP </a:t>
            </a:r>
          </a:p>
          <a:p>
            <a:pPr algn="ctr"/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Occurs in animal cells in                 specialized structures </a:t>
            </a:r>
            <a:r>
              <a:rPr lang="en-US" sz="3200" dirty="0" smtClean="0"/>
              <a:t>called </a:t>
            </a:r>
            <a:r>
              <a:rPr lang="en-US" sz="3200" dirty="0" smtClean="0"/>
              <a:t>mitochondria. 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89479" y="2608485"/>
            <a:ext cx="28835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993" y="3701090"/>
            <a:ext cx="2571128" cy="271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69" y="0"/>
            <a:ext cx="4614845" cy="662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439" y="343222"/>
            <a:ext cx="878356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dirty="0" smtClean="0"/>
              <a:t>6. Living things respond to stimuli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Stimuli: anything in the environment that causes an organism to react. </a:t>
            </a:r>
          </a:p>
          <a:p>
            <a:r>
              <a:rPr lang="en-US" sz="3200" dirty="0" smtClean="0"/>
              <a:t>Response: reaction to a stimulus.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439" y="3308976"/>
            <a:ext cx="3694897" cy="29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85" y="3308976"/>
            <a:ext cx="4460248" cy="297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57" y="360383"/>
            <a:ext cx="8633377" cy="512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7. Living things are adapted</a:t>
            </a:r>
          </a:p>
          <a:p>
            <a:endParaRPr lang="en-US" sz="44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Each organism fills a niche.</a:t>
            </a:r>
          </a:p>
          <a:p>
            <a:endParaRPr lang="en-US" sz="3200" dirty="0" smtClean="0"/>
          </a:p>
          <a:p>
            <a:pPr>
              <a:spcAft>
                <a:spcPts val="1800"/>
              </a:spcAft>
            </a:pPr>
            <a:r>
              <a:rPr lang="en-US" sz="3200" u="sng" dirty="0" smtClean="0"/>
              <a:t>Niche</a:t>
            </a:r>
            <a:r>
              <a:rPr lang="en-US" sz="3200" dirty="0" smtClean="0"/>
              <a:t>: the role an organism plays in its environment. </a:t>
            </a:r>
          </a:p>
          <a:p>
            <a:r>
              <a:rPr lang="en-US" sz="3200" dirty="0" smtClean="0"/>
              <a:t>Examples: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Worms are adapted to live underground.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Whales are adapted to live in the ocean.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6" y="1120637"/>
            <a:ext cx="8236652" cy="4328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85" y="497671"/>
            <a:ext cx="880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Prefixes, Suffixes and Vocabulary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38985" y="1595980"/>
            <a:ext cx="848319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600" dirty="0" smtClean="0"/>
              <a:t> </a:t>
            </a:r>
            <a:r>
              <a:rPr lang="en-US" sz="3200" u="sng" dirty="0" smtClean="0"/>
              <a:t>Bio</a:t>
            </a:r>
            <a:r>
              <a:rPr lang="en-US" sz="3200" dirty="0" smtClean="0"/>
              <a:t>- = life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-</a:t>
            </a:r>
            <a:r>
              <a:rPr lang="en-US" sz="3200" u="sng" dirty="0" err="1" smtClean="0"/>
              <a:t>ology</a:t>
            </a:r>
            <a:r>
              <a:rPr lang="en-US" sz="3200" dirty="0" smtClean="0"/>
              <a:t> = the study of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-</a:t>
            </a:r>
            <a:r>
              <a:rPr lang="en-US" sz="3200" u="sng" dirty="0" err="1" smtClean="0"/>
              <a:t>ist</a:t>
            </a:r>
            <a:r>
              <a:rPr lang="en-US" sz="3200" u="sng" dirty="0" smtClean="0"/>
              <a:t> </a:t>
            </a:r>
            <a:r>
              <a:rPr lang="en-US" sz="3200" dirty="0" smtClean="0"/>
              <a:t>= one who performs a specialized action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A</a:t>
            </a:r>
            <a:r>
              <a:rPr lang="en-US" sz="3200" dirty="0" smtClean="0"/>
              <a:t>- without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err="1" smtClean="0"/>
              <a:t>Homeo</a:t>
            </a:r>
            <a:r>
              <a:rPr lang="en-US" sz="3200" u="sng" dirty="0" smtClean="0"/>
              <a:t>/homo</a:t>
            </a:r>
            <a:r>
              <a:rPr lang="en-US" sz="3200" dirty="0" smtClean="0"/>
              <a:t>- = the same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err="1" smtClean="0"/>
              <a:t>Uni</a:t>
            </a:r>
            <a:r>
              <a:rPr lang="en-US" sz="3200" u="sng" dirty="0" smtClean="0"/>
              <a:t>- </a:t>
            </a:r>
            <a:r>
              <a:rPr lang="en-US" sz="3200" dirty="0" smtClean="0"/>
              <a:t>= one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Multi-</a:t>
            </a:r>
            <a:r>
              <a:rPr lang="en-US" sz="3200" dirty="0" smtClean="0"/>
              <a:t> = many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48" y="394705"/>
            <a:ext cx="8530395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can we prove that something is alive??</a:t>
            </a:r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3200" dirty="0" smtClean="0"/>
              <a:t>Review the 7 characteristics of life!!</a:t>
            </a:r>
            <a:endParaRPr lang="en-US" sz="3200" dirty="0"/>
          </a:p>
        </p:txBody>
      </p:sp>
      <p:pic>
        <p:nvPicPr>
          <p:cNvPr id="3" name="Picture 2" descr="PC040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306" y="2110814"/>
            <a:ext cx="5152423" cy="327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767" y="308900"/>
            <a:ext cx="8410248" cy="623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Proof that Marley is alive!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Living things are made of cells and have DNA.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is made of millions of cells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Living things are homeostatic.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maintains a constant body temperature of 104 degrees F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Living things reproduce themselves. </a:t>
            </a:r>
          </a:p>
          <a:p>
            <a:r>
              <a:rPr lang="en-US" sz="2800" i="1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had the ability to create puppies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Living things grow and develop. </a:t>
            </a:r>
          </a:p>
          <a:p>
            <a:r>
              <a:rPr lang="en-US" sz="3200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grew up from being a puppy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293" y="343222"/>
            <a:ext cx="86333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293" y="343222"/>
            <a:ext cx="8633378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Living things take energy from the environment and change it from one form to another. </a:t>
            </a:r>
          </a:p>
          <a:p>
            <a:r>
              <a:rPr lang="en-US" sz="2800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eats food and converts it to ATP through the process of cellular respiration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Living organisms respond to stimuli.</a:t>
            </a:r>
          </a:p>
          <a:p>
            <a:r>
              <a:rPr lang="en-US" sz="2800" b="1" dirty="0" smtClean="0"/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barks when someone knocks on our front door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Living things are adapted. 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Marley is adapted to swim, his toes are webbed!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603" y="394705"/>
            <a:ext cx="841024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Is a Lawn Mower living…</a:t>
            </a:r>
          </a:p>
          <a:p>
            <a:pPr algn="ctr"/>
            <a:r>
              <a:rPr lang="en-US" sz="4400" dirty="0" smtClean="0"/>
              <a:t>PROVE it!!</a:t>
            </a:r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3200" dirty="0" smtClean="0"/>
              <a:t>Use the 7 characteristics of life…how many does it satisfy???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55" y="1983305"/>
            <a:ext cx="2607204" cy="260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20" y="1318021"/>
            <a:ext cx="8650542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Living </a:t>
            </a:r>
            <a:r>
              <a:rPr lang="en-US" sz="2800" dirty="0"/>
              <a:t>things take energy from the environment and change it from one form to another.</a:t>
            </a:r>
            <a:endParaRPr lang="en-US" sz="2800" dirty="0" smtClean="0"/>
          </a:p>
          <a:p>
            <a:pPr lvl="1"/>
            <a:r>
              <a:rPr lang="en-US" sz="2800" b="1" dirty="0" smtClean="0">
                <a:solidFill>
                  <a:schemeClr val="tx1"/>
                </a:solidFill>
                <a:ea typeface="ＭＳ Ｐゴシック" pitchFamily="-112" charset="-128"/>
              </a:rPr>
              <a:t>-</a:t>
            </a:r>
            <a:r>
              <a:rPr lang="en-US" sz="2800" b="1" i="1" dirty="0" smtClean="0">
                <a:solidFill>
                  <a:srgbClr val="FF0000"/>
                </a:solidFill>
                <a:ea typeface="ＭＳ Ｐゴシック" pitchFamily="-112" charset="-128"/>
              </a:rPr>
              <a:t>A lawn-mower requires gas or some other fuel in order to operate.</a:t>
            </a:r>
          </a:p>
          <a:p>
            <a:pPr lvl="1"/>
            <a:endParaRPr lang="en-US" sz="2800" b="1" i="1" dirty="0" smtClean="0">
              <a:solidFill>
                <a:srgbClr val="FF0000"/>
              </a:solidFill>
              <a:ea typeface="ＭＳ Ｐゴシック" pitchFamily="-112" charset="-128"/>
            </a:endParaRPr>
          </a:p>
          <a:p>
            <a:pPr>
              <a:buFont typeface="Arial"/>
              <a:buChar char="•"/>
            </a:pPr>
            <a:r>
              <a:rPr lang="en-US" sz="2800" dirty="0" smtClean="0"/>
              <a:t> Living things respond to stimuli.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ea typeface="ＭＳ Ｐゴシック" pitchFamily="-112" charset="-128"/>
              </a:rPr>
              <a:t>-</a:t>
            </a:r>
            <a:r>
              <a:rPr lang="en-US" sz="2800" b="1" i="1" dirty="0" smtClean="0">
                <a:solidFill>
                  <a:srgbClr val="FF0000"/>
                </a:solidFill>
                <a:ea typeface="ＭＳ Ｐゴシック" pitchFamily="-112" charset="-128"/>
              </a:rPr>
              <a:t>Pull on the starter cord and it begins to turn its blade, consume gas and cut grass.</a:t>
            </a:r>
          </a:p>
          <a:p>
            <a:pPr lvl="1"/>
            <a:endParaRPr lang="en-US" sz="2800" i="1" dirty="0" smtClean="0">
              <a:solidFill>
                <a:srgbClr val="FF0000"/>
              </a:solidFill>
              <a:ea typeface="ＭＳ Ｐゴシック" pitchFamily="-112" charset="-128"/>
            </a:endParaRPr>
          </a:p>
          <a:p>
            <a:pPr>
              <a:buFont typeface="Arial"/>
              <a:buChar char="•"/>
            </a:pPr>
            <a:r>
              <a:rPr lang="en-US" sz="2800" dirty="0" smtClean="0"/>
              <a:t> Living things are adapted.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ea typeface="ＭＳ Ｐゴシック" pitchFamily="-112" charset="-128"/>
              </a:rPr>
              <a:t>-</a:t>
            </a:r>
            <a:r>
              <a:rPr lang="en-US" sz="2800" b="1" i="1" dirty="0" smtClean="0">
                <a:solidFill>
                  <a:srgbClr val="FF0000"/>
                </a:solidFill>
                <a:ea typeface="ＭＳ Ｐゴシック" pitchFamily="-112" charset="-128"/>
              </a:rPr>
              <a:t>Each lawn-mower is ‘perfectly’ designed for different types of yards.</a:t>
            </a:r>
            <a:endParaRPr lang="en-US" sz="2800" i="1" dirty="0">
              <a:solidFill>
                <a:srgbClr val="FF0000"/>
              </a:solidFill>
              <a:ea typeface="ＭＳ Ｐゴシック" pitchFamily="-112" charset="-128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620" y="240255"/>
            <a:ext cx="8650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It does satisfy 3 of the 7…..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20" y="1009696"/>
            <a:ext cx="865054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Living </a:t>
            </a:r>
            <a:r>
              <a:rPr lang="en-US" sz="2800" dirty="0"/>
              <a:t>things</a:t>
            </a:r>
            <a:r>
              <a:rPr lang="en-US" sz="2800" dirty="0" smtClean="0"/>
              <a:t> are made of cells and have DNA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ea typeface="ＭＳ Ｐゴシック" pitchFamily="-112" charset="-128"/>
              </a:rPr>
              <a:t>-</a:t>
            </a:r>
            <a:r>
              <a:rPr lang="en-US" sz="2800" b="1" i="1" dirty="0" smtClean="0">
                <a:solidFill>
                  <a:srgbClr val="FF0000"/>
                </a:solidFill>
                <a:ea typeface="ＭＳ Ｐゴシック" pitchFamily="-112" charset="-128"/>
              </a:rPr>
              <a:t>A lawn-mower is not made of cells and does not have DNA</a:t>
            </a:r>
          </a:p>
          <a:p>
            <a:pPr>
              <a:buFont typeface="Arial"/>
              <a:buChar char="•"/>
            </a:pPr>
            <a:r>
              <a:rPr lang="en-US" sz="2800" b="1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sz="2800" dirty="0" smtClean="0"/>
              <a:t>Living things are homeostatic.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ea typeface="ＭＳ Ｐゴシック" pitchFamily="-112" charset="-128"/>
              </a:rPr>
              <a:t>-</a:t>
            </a:r>
            <a:r>
              <a:rPr lang="en-US" sz="2800" b="1" i="1" dirty="0" smtClean="0">
                <a:solidFill>
                  <a:srgbClr val="FF0000"/>
                </a:solidFill>
                <a:ea typeface="ＭＳ Ｐゴシック" pitchFamily="-112" charset="-128"/>
              </a:rPr>
              <a:t>A lawn-mower does nothing to keep itself together. Does not perform maintenance on itself.</a:t>
            </a:r>
          </a:p>
          <a:p>
            <a:pPr>
              <a:buFont typeface="Arial"/>
              <a:buChar char="•"/>
            </a:pPr>
            <a:r>
              <a:rPr lang="en-US" sz="2800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sz="2800" dirty="0" smtClean="0"/>
              <a:t>Living things reproduce themselves.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ea typeface="ＭＳ Ｐゴシック" pitchFamily="-112" charset="-128"/>
              </a:rPr>
              <a:t>-</a:t>
            </a:r>
            <a:r>
              <a:rPr lang="en-US" sz="2800" b="1" i="1" dirty="0" smtClean="0">
                <a:solidFill>
                  <a:srgbClr val="FF0000"/>
                </a:solidFill>
                <a:ea typeface="ＭＳ Ｐゴシック" pitchFamily="-112" charset="-128"/>
              </a:rPr>
              <a:t>Does not make baby lawn-mowers! </a:t>
            </a:r>
            <a:endParaRPr lang="en-US" sz="2800" b="1" dirty="0" smtClean="0">
              <a:ea typeface="ＭＳ Ｐゴシック" pitchFamily="-112" charset="-128"/>
            </a:endParaRPr>
          </a:p>
          <a:p>
            <a:pPr lvl="1"/>
            <a:endParaRPr lang="en-US" sz="2800" i="1" dirty="0" smtClean="0">
              <a:solidFill>
                <a:srgbClr val="FF0000"/>
              </a:solidFill>
              <a:ea typeface="ＭＳ Ｐゴシック" pitchFamily="-112" charset="-128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620" y="240255"/>
            <a:ext cx="8650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Proof that a mower is not alive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74620" y="5163671"/>
            <a:ext cx="8385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Living things grow and develop.</a:t>
            </a:r>
          </a:p>
          <a:p>
            <a:r>
              <a:rPr lang="en-US" sz="2800" dirty="0" smtClean="0"/>
              <a:t>	- </a:t>
            </a:r>
            <a:r>
              <a:rPr lang="en-US" sz="2800" b="1" i="1" dirty="0" smtClean="0">
                <a:solidFill>
                  <a:srgbClr val="FF0000"/>
                </a:solidFill>
              </a:rPr>
              <a:t>Once constructed, the lawn-mower does not change.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29" y="303307"/>
            <a:ext cx="83061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 smtClean="0"/>
              <a:t>Here is a tough question…</a:t>
            </a:r>
          </a:p>
          <a:p>
            <a:pPr algn="ctr">
              <a:spcAft>
                <a:spcPts val="3000"/>
              </a:spcAft>
            </a:pPr>
            <a:r>
              <a:rPr lang="en-US" sz="4400" dirty="0" smtClean="0"/>
              <a:t>Is a seed alive??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52" y="2447233"/>
            <a:ext cx="6028860" cy="401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77" y="999420"/>
            <a:ext cx="470471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Living things are made of cells and have DNA.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ea typeface="ＭＳ Ｐゴシック" pitchFamily="-112" charset="-128"/>
              </a:rPr>
              <a:t>A seed is one, very large cell  that has all of the cellular parts.</a:t>
            </a:r>
          </a:p>
          <a:p>
            <a:pPr lvl="1"/>
            <a:endParaRPr lang="en-US" sz="2000" dirty="0" smtClean="0">
              <a:solidFill>
                <a:schemeClr val="tx1"/>
              </a:solidFill>
              <a:ea typeface="ＭＳ Ｐゴシック" pitchFamily="-112" charset="-128"/>
            </a:endParaRPr>
          </a:p>
          <a:p>
            <a:r>
              <a:rPr lang="en-US" sz="2000" dirty="0" smtClean="0"/>
              <a:t>Living things are homeostatic.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ea typeface="ＭＳ Ｐゴシック" pitchFamily="-112" charset="-128"/>
              </a:rPr>
              <a:t>A seed stays in the same condition until it germinates.</a:t>
            </a:r>
          </a:p>
          <a:p>
            <a:pPr lvl="1"/>
            <a:endParaRPr lang="en-US" sz="2000" dirty="0" smtClean="0">
              <a:ea typeface="ＭＳ Ｐゴシック" pitchFamily="-112" charset="-128"/>
            </a:endParaRPr>
          </a:p>
          <a:p>
            <a:r>
              <a:rPr lang="en-US" sz="2000" dirty="0" smtClean="0"/>
              <a:t>Living things reproduce themselves.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ea typeface="ＭＳ Ｐゴシック" pitchFamily="-112" charset="-128"/>
              </a:rPr>
              <a:t>A seed has the ability to reproduce.  (Just like a baby, it isn’t reproducing, but could in the future.)</a:t>
            </a:r>
          </a:p>
          <a:p>
            <a:pPr lvl="1"/>
            <a:endParaRPr lang="en-US" sz="2000" dirty="0" smtClean="0">
              <a:ea typeface="ＭＳ Ｐゴシック" pitchFamily="-112" charset="-128"/>
            </a:endParaRPr>
          </a:p>
          <a:p>
            <a:r>
              <a:rPr lang="en-US" sz="2000" dirty="0" smtClean="0"/>
              <a:t>Living things grow and develop.</a:t>
            </a:r>
          </a:p>
          <a:p>
            <a:pPr lvl="1">
              <a:buClr>
                <a:schemeClr val="tx1"/>
              </a:buClr>
            </a:pPr>
            <a:r>
              <a:rPr lang="en-US" sz="2000" b="1" i="1" dirty="0" smtClean="0">
                <a:solidFill>
                  <a:srgbClr val="FF0000"/>
                </a:solidFill>
                <a:ea typeface="ＭＳ Ｐゴシック" pitchFamily="-112" charset="-128"/>
              </a:rPr>
              <a:t>Give a seed water, soil and sunlight and it will grow to a mature plant.</a:t>
            </a:r>
            <a:endParaRPr lang="en-US" sz="2000" i="1" dirty="0">
              <a:solidFill>
                <a:srgbClr val="FF0000"/>
              </a:solidFill>
              <a:ea typeface="ＭＳ Ｐゴシック" pitchFamily="-112" charset="-128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46345" y="999420"/>
            <a:ext cx="40801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Living things take energy from the environment and change it from one form to another.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ea typeface="ＭＳ Ｐゴシック" pitchFamily="-112" charset="-128"/>
              </a:rPr>
              <a:t>A plant (formerly a seed), when growing, requires sunlight.</a:t>
            </a:r>
          </a:p>
          <a:p>
            <a:pPr lvl="1"/>
            <a:endParaRPr lang="en-US" sz="2000" b="1" dirty="0" smtClean="0">
              <a:ea typeface="ＭＳ Ｐゴシック" pitchFamily="-112" charset="-128"/>
            </a:endParaRPr>
          </a:p>
          <a:p>
            <a:r>
              <a:rPr lang="en-US" sz="2000" dirty="0" smtClean="0"/>
              <a:t>Living things respond to stimuli.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ea typeface="ＭＳ Ｐゴシック" pitchFamily="-112" charset="-128"/>
              </a:rPr>
              <a:t>A plant (formerly a seed) will grow towards sunlight (a process called phototropism.)</a:t>
            </a:r>
          </a:p>
          <a:p>
            <a:pPr lvl="1"/>
            <a:endParaRPr lang="en-US" sz="2000" dirty="0" smtClean="0">
              <a:ea typeface="ＭＳ Ｐゴシック" pitchFamily="-112" charset="-128"/>
            </a:endParaRPr>
          </a:p>
          <a:p>
            <a:r>
              <a:rPr lang="en-US" sz="2000" dirty="0" smtClean="0"/>
              <a:t>Living things are adapted.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ea typeface="ＭＳ Ｐゴシック" pitchFamily="-112" charset="-128"/>
              </a:rPr>
              <a:t>A seed is adapted to stay in stasis or hibernation until conditions are right for it to germinate.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077" y="0"/>
            <a:ext cx="8493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Yes! A seed is alive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621" y="377544"/>
            <a:ext cx="8564723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Life is…</a:t>
            </a:r>
            <a:endParaRPr lang="en-US" sz="32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A set of chemical reactions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A series of physical activities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The integration of the chemical                 and physical laws of the universe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Life does not exist in the abstract…. Only dead and alive… </a:t>
            </a:r>
          </a:p>
          <a:p>
            <a:endParaRPr lang="en-US" sz="3200" dirty="0" smtClean="0"/>
          </a:p>
          <a:p>
            <a:r>
              <a:rPr lang="en-US" sz="3200" dirty="0" smtClean="0"/>
              <a:t>So… how do we tell inanimate objects from living objects??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69" y="377543"/>
            <a:ext cx="2673731" cy="336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84" y="240255"/>
            <a:ext cx="8496068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All living things have 7 common characteristics 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Living things…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dirty="0" smtClean="0"/>
              <a:t>Are made of </a:t>
            </a:r>
            <a:r>
              <a:rPr lang="en-US" sz="3200" u="sng" dirty="0" smtClean="0"/>
              <a:t>cells</a:t>
            </a:r>
            <a:r>
              <a:rPr lang="en-US" sz="3200" dirty="0" smtClean="0"/>
              <a:t> and have </a:t>
            </a:r>
            <a:r>
              <a:rPr lang="en-US" sz="3200" u="sng" dirty="0" smtClean="0"/>
              <a:t>DNA.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dirty="0" smtClean="0"/>
              <a:t>Are </a:t>
            </a:r>
            <a:r>
              <a:rPr lang="en-US" sz="3200" u="sng" dirty="0" smtClean="0"/>
              <a:t>homeostatic.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u="sng" dirty="0" smtClean="0"/>
              <a:t>Reproduce</a:t>
            </a:r>
            <a:r>
              <a:rPr lang="en-US" sz="3200" dirty="0" smtClean="0"/>
              <a:t> themselves.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u="sng" dirty="0" smtClean="0"/>
              <a:t>Grow</a:t>
            </a:r>
            <a:r>
              <a:rPr lang="en-US" sz="3200" dirty="0" smtClean="0"/>
              <a:t> and </a:t>
            </a:r>
            <a:r>
              <a:rPr lang="en-US" sz="3200" u="sng" dirty="0" smtClean="0"/>
              <a:t>develop.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dirty="0" smtClean="0"/>
              <a:t>Take </a:t>
            </a:r>
            <a:r>
              <a:rPr lang="en-US" sz="3200" u="sng" dirty="0" smtClean="0"/>
              <a:t>energy</a:t>
            </a:r>
            <a:r>
              <a:rPr lang="en-US" sz="3200" dirty="0" smtClean="0"/>
              <a:t> from the environment and </a:t>
            </a:r>
            <a:r>
              <a:rPr lang="en-US" sz="3200" u="sng" dirty="0" smtClean="0"/>
              <a:t>change it from one form to another.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u="sng" dirty="0" smtClean="0"/>
              <a:t>Respond </a:t>
            </a:r>
            <a:r>
              <a:rPr lang="en-US" sz="3200" dirty="0" smtClean="0"/>
              <a:t>to stimuli.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Are </a:t>
            </a:r>
            <a:r>
              <a:rPr lang="en-US" sz="3200" u="sng" dirty="0" smtClean="0"/>
              <a:t>adapted.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48" y="333137"/>
            <a:ext cx="8547559" cy="603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/>
              <a:t>Living things are made of cells and have DNA  </a:t>
            </a:r>
          </a:p>
          <a:p>
            <a:pPr marL="742950" indent="-742950"/>
            <a:endParaRPr lang="en-US" sz="3200" dirty="0" smtClean="0"/>
          </a:p>
          <a:p>
            <a:pPr marL="742950" indent="-742950">
              <a:spcAft>
                <a:spcPts val="1200"/>
              </a:spcAft>
            </a:pPr>
            <a:r>
              <a:rPr lang="en-US" sz="3200" u="sng" dirty="0" smtClean="0"/>
              <a:t>Cells</a:t>
            </a:r>
            <a:r>
              <a:rPr lang="en-US" sz="3200" dirty="0" smtClean="0"/>
              <a:t>: the basic units of structure and function.</a:t>
            </a:r>
          </a:p>
          <a:p>
            <a:pPr marL="742950" indent="-742950">
              <a:buAutoNum type="alphaLcPeriod"/>
            </a:pPr>
            <a:r>
              <a:rPr lang="en-US" sz="3200" u="sng" dirty="0" smtClean="0"/>
              <a:t>Unicellular</a:t>
            </a:r>
            <a:r>
              <a:rPr lang="en-US" sz="3200" dirty="0" smtClean="0"/>
              <a:t>: one cell that performs all functions of life.</a:t>
            </a:r>
          </a:p>
          <a:p>
            <a:pPr marL="742950" indent="-742950"/>
            <a:endParaRPr lang="en-US" sz="3200" dirty="0" smtClean="0"/>
          </a:p>
          <a:p>
            <a:pPr marL="742950" indent="-742950">
              <a:buAutoNum type="alphaLcPeriod"/>
            </a:pPr>
            <a:r>
              <a:rPr lang="en-US" sz="3200" u="sng" dirty="0" smtClean="0"/>
              <a:t>Multi-cellular</a:t>
            </a:r>
            <a:r>
              <a:rPr lang="en-US" sz="3200" dirty="0" smtClean="0"/>
              <a:t>: made up of many cells. </a:t>
            </a:r>
          </a:p>
          <a:p>
            <a:pPr marL="742950" indent="-742950"/>
            <a:endParaRPr lang="en-US" sz="3200" dirty="0" smtClean="0"/>
          </a:p>
          <a:p>
            <a:pPr marL="742950" indent="-742950"/>
            <a:r>
              <a:rPr lang="en-US" sz="3200" dirty="0" smtClean="0"/>
              <a:t>There is a hierarchy of structure with basic parts grouped into larger and larger assemblages.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25" y="147529"/>
            <a:ext cx="3479800" cy="3343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4" y="3672273"/>
            <a:ext cx="3955835" cy="2656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870" y="128909"/>
            <a:ext cx="3361659" cy="3361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870" y="3672274"/>
            <a:ext cx="3543364" cy="2656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040" y="474588"/>
            <a:ext cx="6112704" cy="6112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49196"/>
            <a:ext cx="1733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Write this down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50339" y="3273275"/>
            <a:ext cx="10469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12" y="308900"/>
            <a:ext cx="8530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DNA= Deoxyribonucleic Acid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6112" y="5491548"/>
            <a:ext cx="8530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structure of DNA is </a:t>
            </a:r>
            <a:r>
              <a:rPr lang="en-US" sz="3200" u="sng" dirty="0" smtClean="0"/>
              <a:t>double helix </a:t>
            </a:r>
            <a:r>
              <a:rPr lang="en-US" sz="3200" dirty="0" smtClean="0"/>
              <a:t>and it is found in every living cell.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89" y="1281642"/>
            <a:ext cx="4121949" cy="4121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48" y="1281642"/>
            <a:ext cx="4121949" cy="4121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57" y="308900"/>
            <a:ext cx="858188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400" dirty="0" smtClean="0"/>
              <a:t>2. Living things are homeostatic</a:t>
            </a:r>
          </a:p>
          <a:p>
            <a:pPr>
              <a:spcAft>
                <a:spcPts val="1200"/>
              </a:spcAft>
            </a:pPr>
            <a:r>
              <a:rPr lang="en-US" sz="3200" u="sng" dirty="0" smtClean="0"/>
              <a:t>Homeostasis</a:t>
            </a:r>
            <a:r>
              <a:rPr lang="en-US" sz="3200" dirty="0" smtClean="0"/>
              <a:t>: maintaining a stable internal environment.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Keep the inside world different than the outside world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Shivering when cold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Sweating when hot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Feedback loops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Skin injuries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874" y="3053962"/>
            <a:ext cx="2427116" cy="380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FAA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10998</TotalTime>
  <Words>1074</Words>
  <Application>Microsoft Macintosh PowerPoint</Application>
  <PresentationFormat>On-screen Show (4:3)</PresentationFormat>
  <Paragraphs>154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Administrator</dc:creator>
  <cp:lastModifiedBy>Andrea Michlovitch-Clark</cp:lastModifiedBy>
  <cp:revision>25</cp:revision>
  <dcterms:created xsi:type="dcterms:W3CDTF">2012-01-18T18:25:53Z</dcterms:created>
  <dcterms:modified xsi:type="dcterms:W3CDTF">2012-08-21T15:22:43Z</dcterms:modified>
</cp:coreProperties>
</file>