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76B05-AA40-BA4D-BDD6-C738AB47732B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E46B-665B-174B-BEAD-08A4DE1F9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33" y="429500"/>
            <a:ext cx="8553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Central Dogma and the Structure of DNA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279" y="1876050"/>
            <a:ext cx="4655541" cy="465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767" y="429027"/>
            <a:ext cx="8341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The two strands are kept together by hydrogen bonding.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91" y="1990686"/>
            <a:ext cx="5307548" cy="415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84" y="216251"/>
            <a:ext cx="8496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DNA has a </a:t>
            </a:r>
            <a:r>
              <a:rPr lang="en-US" sz="4400" u="sng" dirty="0" smtClean="0"/>
              <a:t>Double Helix </a:t>
            </a:r>
            <a:r>
              <a:rPr lang="en-US" sz="4400" dirty="0" smtClean="0"/>
              <a:t>shape</a:t>
            </a:r>
          </a:p>
          <a:p>
            <a:endParaRPr lang="en-US" sz="44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Because of the shape of the molecules the two stands twist around each other.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This structure was discovered in 1953 by Francis Crick and James Watson.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They stole a X-ray picture                                  from Rosalind Franklin.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442" y="3978349"/>
            <a:ext cx="3904489" cy="2879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405" y="566316"/>
            <a:ext cx="777518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Practice DNA Synthesis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3200" dirty="0" smtClean="0"/>
              <a:t>What would be the sequence and orientation of the complementary strand?</a:t>
            </a:r>
            <a:endParaRPr lang="en-US" sz="32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962400"/>
            <a:ext cx="62484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70866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961021"/>
            <a:ext cx="68800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ANSWER!!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044950"/>
            <a:ext cx="2882900" cy="23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586" y="463349"/>
            <a:ext cx="8255774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dirty="0" smtClean="0"/>
              <a:t>Information in DNA</a:t>
            </a:r>
          </a:p>
          <a:p>
            <a:pPr algn="ctr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A bunch of directions linked together in a long chain. </a:t>
            </a:r>
          </a:p>
          <a:p>
            <a:pPr algn="ctr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Each set of directions are called </a:t>
            </a:r>
            <a:r>
              <a:rPr lang="en-US" sz="3200" u="sng" dirty="0" smtClean="0"/>
              <a:t>gene</a:t>
            </a:r>
            <a:r>
              <a:rPr lang="en-US" sz="3200" dirty="0" smtClean="0"/>
              <a:t>.</a:t>
            </a:r>
          </a:p>
          <a:p>
            <a:pPr algn="ctr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Each gene has to be expressed.</a:t>
            </a:r>
          </a:p>
          <a:p>
            <a:pPr algn="ctr"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Expressing it is like turning it on. </a:t>
            </a:r>
          </a:p>
          <a:p>
            <a:pPr algn="ctr"/>
            <a:r>
              <a:rPr lang="en-US" sz="3200" u="sng" dirty="0" smtClean="0"/>
              <a:t>The Central Dogma</a:t>
            </a:r>
            <a:r>
              <a:rPr lang="en-US" sz="3200" dirty="0" smtClean="0"/>
              <a:t>: the flow of information that turns a gene 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25" y="355601"/>
            <a:ext cx="3345349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174" y="1701800"/>
            <a:ext cx="5288986" cy="477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48" y="377544"/>
            <a:ext cx="8461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Central Dogma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53398"/>
            <a:ext cx="84617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DNA</a:t>
            </a:r>
          </a:p>
          <a:p>
            <a:pPr>
              <a:spcAft>
                <a:spcPts val="1800"/>
              </a:spcAft>
            </a:pPr>
            <a:r>
              <a:rPr lang="en-US" sz="4400" dirty="0" smtClean="0"/>
              <a:t>												</a:t>
            </a:r>
            <a:r>
              <a:rPr lang="en-US" sz="3200" dirty="0" smtClean="0"/>
              <a:t>transcription</a:t>
            </a:r>
            <a:endParaRPr lang="en-US" sz="4400" dirty="0" smtClean="0"/>
          </a:p>
          <a:p>
            <a:pPr algn="ctr"/>
            <a:r>
              <a:rPr lang="en-US" sz="4400" dirty="0" smtClean="0"/>
              <a:t>RNA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												translation</a:t>
            </a:r>
          </a:p>
          <a:p>
            <a:pPr algn="ctr"/>
            <a:r>
              <a:rPr lang="en-US" sz="4400" dirty="0" smtClean="0"/>
              <a:t>Protein</a:t>
            </a:r>
            <a:endParaRPr lang="en-US" sz="44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801838" y="2994610"/>
            <a:ext cx="8065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887644" y="4539108"/>
            <a:ext cx="6349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4720038" y="3020351"/>
            <a:ext cx="755206" cy="17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445418" y="4479043"/>
            <a:ext cx="1029827" cy="17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536" y="410826"/>
            <a:ext cx="8714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Prefixes, Suffixes and Vocabulary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29536" y="1605958"/>
            <a:ext cx="832928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Dogma</a:t>
            </a:r>
            <a:r>
              <a:rPr lang="en-US" sz="3200" dirty="0" smtClean="0"/>
              <a:t> = a pattern of thinking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Gene</a:t>
            </a:r>
            <a:r>
              <a:rPr lang="en-US" sz="3200" dirty="0" smtClean="0"/>
              <a:t> = section of DNA that codes for a protein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Poly</a:t>
            </a:r>
            <a:r>
              <a:rPr lang="en-US" sz="3200" dirty="0" smtClean="0"/>
              <a:t> = many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Polymer</a:t>
            </a:r>
            <a:r>
              <a:rPr lang="en-US" sz="3200" dirty="0" smtClean="0"/>
              <a:t> = many individual subunits connected together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35" y="392152"/>
            <a:ext cx="8385307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We now know the 7 Characteristics of Life.. </a:t>
            </a:r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pPr algn="ctr"/>
            <a:r>
              <a:rPr lang="en-US" sz="4400" dirty="0" smtClean="0"/>
              <a:t>Our next question is…WHAT controls these characteristics of life??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169" y="1980831"/>
            <a:ext cx="3062644" cy="245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99" y="215900"/>
            <a:ext cx="8712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molecule responsible for life and controlling its processes is </a:t>
            </a:r>
            <a:r>
              <a:rPr lang="en-US" sz="4400" u="sng" dirty="0" smtClean="0"/>
              <a:t>DNA</a:t>
            </a:r>
            <a:r>
              <a:rPr lang="en-US" sz="4400" dirty="0" smtClean="0"/>
              <a:t>.</a:t>
            </a:r>
          </a:p>
          <a:p>
            <a:endParaRPr lang="en-US" sz="4400" dirty="0" smtClean="0"/>
          </a:p>
          <a:p>
            <a:r>
              <a:rPr lang="en-US" sz="3200" dirty="0" smtClean="0"/>
              <a:t>DNA = </a:t>
            </a:r>
            <a:r>
              <a:rPr lang="en-US" sz="3200" dirty="0" err="1">
                <a:solidFill>
                  <a:srgbClr val="FF0000"/>
                </a:solidFill>
              </a:rPr>
              <a:t>D</a:t>
            </a:r>
            <a:r>
              <a:rPr lang="en-US" sz="3200" dirty="0" err="1" smtClean="0"/>
              <a:t>eoxyribose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ucleic                         </a:t>
            </a:r>
            <a:r>
              <a:rPr lang="en-US" sz="3200" dirty="0" smtClean="0"/>
              <a:t>                 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cid </a:t>
            </a:r>
            <a:r>
              <a:rPr lang="en-US" sz="3200" dirty="0" smtClean="0"/>
              <a:t>is a polymer </a:t>
            </a:r>
            <a:r>
              <a:rPr lang="en-US" sz="3200" dirty="0" smtClean="0"/>
              <a:t>of                                        </a:t>
            </a:r>
            <a:r>
              <a:rPr lang="en-US" sz="3200" u="sng" dirty="0" smtClean="0"/>
              <a:t>nucleotides</a:t>
            </a:r>
            <a:r>
              <a:rPr lang="en-US" sz="3200" dirty="0" smtClean="0"/>
              <a:t>.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36" y="2057960"/>
            <a:ext cx="3527263" cy="4524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00" y="1256467"/>
            <a:ext cx="83312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/>
              <a:t>DNA…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Contains </a:t>
            </a:r>
            <a:r>
              <a:rPr lang="en-US" sz="3200" dirty="0" smtClean="0"/>
              <a:t>all of the information (called genes or genetic material) for each living creature.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Is </a:t>
            </a:r>
            <a:r>
              <a:rPr lang="en-US" sz="3200" dirty="0" smtClean="0"/>
              <a:t>extremely stable.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Contains </a:t>
            </a:r>
            <a:r>
              <a:rPr lang="en-US" sz="3200" dirty="0" smtClean="0"/>
              <a:t>the information to copy itself.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If a ‘mistake’ is made in the DNA molecule, this ‘mistake’ is continually passed on to future descendants.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304800"/>
            <a:ext cx="833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DNA is a very special molecule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287497"/>
            <a:ext cx="8102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US" sz="4400" dirty="0" smtClean="0"/>
              <a:t>Structure of DNA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3200" dirty="0" smtClean="0"/>
              <a:t>Polymer of nucleotides.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en-US" sz="3200" dirty="0" smtClean="0"/>
              <a:t> Arranged in a                                         	</a:t>
            </a:r>
            <a:r>
              <a:rPr lang="en-US" sz="3200" b="1" u="sng" dirty="0" smtClean="0"/>
              <a:t>double helix. </a:t>
            </a:r>
          </a:p>
          <a:p>
            <a:pPr>
              <a:spcAft>
                <a:spcPts val="3000"/>
              </a:spcAft>
            </a:pPr>
            <a:endParaRPr lang="en-US" sz="3200" b="1" u="sng" dirty="0" smtClean="0"/>
          </a:p>
          <a:p>
            <a:pPr>
              <a:spcAft>
                <a:spcPts val="3000"/>
              </a:spcAft>
            </a:pP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932" y="1212094"/>
            <a:ext cx="3757094" cy="5645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36" y="3659370"/>
            <a:ext cx="3729770" cy="279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32" y="407287"/>
            <a:ext cx="87366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 nucleotide has 3 main parts:</a:t>
            </a:r>
          </a:p>
          <a:p>
            <a:pPr algn="ctr">
              <a:buFont typeface="Arial"/>
              <a:buChar char="•"/>
            </a:pPr>
            <a:r>
              <a:rPr lang="en-US" sz="3200" dirty="0" smtClean="0"/>
              <a:t> phosphate group</a:t>
            </a:r>
          </a:p>
          <a:p>
            <a:pPr algn="ctr">
              <a:buFont typeface="Arial"/>
              <a:buChar char="•"/>
            </a:pPr>
            <a:r>
              <a:rPr lang="en-US" sz="3200" dirty="0" smtClean="0"/>
              <a:t> pentose sugar</a:t>
            </a:r>
          </a:p>
          <a:p>
            <a:pPr algn="ctr">
              <a:buFont typeface="Arial"/>
              <a:buChar char="•"/>
            </a:pPr>
            <a:r>
              <a:rPr lang="en-US" sz="3200" dirty="0" smtClean="0"/>
              <a:t> nitrogenous base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Draw and label the following diagram: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4400" dirty="0" smtClean="0"/>
              <a:t> </a:t>
            </a:r>
          </a:p>
          <a:p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89" y="3798629"/>
            <a:ext cx="4404274" cy="2624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21" y="273621"/>
            <a:ext cx="845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nucleotides are linked together to form a chain (polymer) in a very specific orientation.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1828" y="1541339"/>
            <a:ext cx="2882533" cy="5034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75" y="617317"/>
            <a:ext cx="485734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DNA is double stranded.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strands are arranged opposite to each other. 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The base </a:t>
            </a:r>
            <a:r>
              <a:rPr lang="en-US" sz="3200" dirty="0" err="1" smtClean="0"/>
              <a:t>adenine(A</a:t>
            </a:r>
            <a:r>
              <a:rPr lang="en-US" sz="3200" dirty="0" smtClean="0"/>
              <a:t>) always pairs with </a:t>
            </a:r>
            <a:r>
              <a:rPr lang="en-US" sz="3200" dirty="0" err="1" smtClean="0"/>
              <a:t>thymine(T</a:t>
            </a:r>
            <a:r>
              <a:rPr lang="en-US" sz="3200" dirty="0" smtClean="0"/>
              <a:t>).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base guanine (G) always pairs with cytosine (C).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These are called base pairs.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22" y="617317"/>
            <a:ext cx="3916639" cy="537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392</Words>
  <Application>Microsoft Macintosh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Administrator</dc:creator>
  <cp:lastModifiedBy>Andrea Michlovitch-Clark</cp:lastModifiedBy>
  <cp:revision>18</cp:revision>
  <dcterms:created xsi:type="dcterms:W3CDTF">2012-01-19T15:45:40Z</dcterms:created>
  <dcterms:modified xsi:type="dcterms:W3CDTF">2012-06-25T14:32:46Z</dcterms:modified>
</cp:coreProperties>
</file>