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3" r:id="rId8"/>
    <p:sldId id="257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3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9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2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4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9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058E7-7E77-D541-91DF-CA2DDF8D2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67BD0-4408-414F-83F0-685D1B82A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894" y="603816"/>
            <a:ext cx="83061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Cell Growth</a:t>
            </a:r>
          </a:p>
          <a:p>
            <a:pPr algn="ctr"/>
            <a:r>
              <a:rPr lang="en-US" sz="4400" dirty="0"/>
              <a:t>a</a:t>
            </a:r>
            <a:r>
              <a:rPr lang="en-US" sz="4400" dirty="0" smtClean="0"/>
              <a:t>nd </a:t>
            </a:r>
          </a:p>
          <a:p>
            <a:pPr algn="ctr"/>
            <a:r>
              <a:rPr lang="en-US" sz="4400" dirty="0" smtClean="0"/>
              <a:t>Cancer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726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96333"/>
            <a:ext cx="8233833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Causes Mutations in DNA?</a:t>
            </a:r>
          </a:p>
          <a:p>
            <a:endParaRPr lang="en-US" sz="3200" dirty="0"/>
          </a:p>
          <a:p>
            <a:r>
              <a:rPr lang="en-US" sz="3200" dirty="0" smtClean="0"/>
              <a:t>Mutations are Caused By: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Carcinogens: substances that damage cells causing increased cell division.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Tobacco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Asbestos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Alcohol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Radiation</a:t>
            </a:r>
          </a:p>
          <a:p>
            <a:r>
              <a:rPr lang="en-US" sz="3200" dirty="0" smtClean="0"/>
              <a:t>2. Genetic predisposition.</a:t>
            </a:r>
          </a:p>
          <a:p>
            <a:r>
              <a:rPr lang="en-US" sz="3200" dirty="0" smtClean="0"/>
              <a:t>3. Sometimes spontaneous change. 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1" y="2878667"/>
            <a:ext cx="2455332" cy="24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3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66" y="359833"/>
            <a:ext cx="3175001" cy="2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981" y="359833"/>
            <a:ext cx="3223351" cy="25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20" y="3289300"/>
            <a:ext cx="3258747" cy="3102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981" y="3289300"/>
            <a:ext cx="3223351" cy="32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3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555" y="464685"/>
            <a:ext cx="811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Prefixes, Suffixes, and Vocabulary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43288" y="1379780"/>
            <a:ext cx="74019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Review: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Pro=						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Eu</a:t>
            </a:r>
            <a:r>
              <a:rPr lang="en-US" sz="3200" dirty="0" smtClean="0"/>
              <a:t>=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Hypo=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Hyper=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Iso</a:t>
            </a:r>
            <a:r>
              <a:rPr lang="en-US" sz="3200" dirty="0" smtClean="0"/>
              <a:t>=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A=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Hetero=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Homeo</a:t>
            </a:r>
            <a:r>
              <a:rPr lang="en-US" sz="3200" dirty="0" smtClean="0"/>
              <a:t>=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Poly=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604430" y="1705059"/>
            <a:ext cx="25395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Bio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-ology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-</a:t>
            </a:r>
            <a:r>
              <a:rPr lang="en-US" sz="3200" dirty="0" err="1" smtClean="0"/>
              <a:t>ose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Telo</a:t>
            </a:r>
            <a:r>
              <a:rPr lang="en-US" sz="3200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Ana-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Kinesis-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Meta-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-</a:t>
            </a:r>
            <a:r>
              <a:rPr lang="en-US" sz="3200" dirty="0" err="1" smtClean="0"/>
              <a:t>ase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Mono-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544" y="2255392"/>
            <a:ext cx="3093180" cy="223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585" y="123849"/>
            <a:ext cx="8238117" cy="560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4400" dirty="0" smtClean="0"/>
              <a:t>What We Know…….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In order to be a living organism, it must GROW &amp; DEVELOP.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Cells divide by the Cell Cycle.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Cell growth occurs during Interphase.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Nuclear division happens through mitosis. </a:t>
            </a:r>
          </a:p>
          <a:p>
            <a:pPr marL="457200" indent="-457200">
              <a:lnSpc>
                <a:spcPct val="120000"/>
              </a:lnSpc>
              <a:spcAft>
                <a:spcPts val="4200"/>
              </a:spcAft>
              <a:buFont typeface="Arial"/>
              <a:buChar char="•"/>
            </a:pPr>
            <a:r>
              <a:rPr lang="en-US" sz="3200" dirty="0" smtClean="0"/>
              <a:t>Cytokinesis is when the actual cell splits.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3585" y="5128295"/>
            <a:ext cx="823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Now you might be asking yourself.. why can’t cells just continue to grow forever??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342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615" y="395322"/>
            <a:ext cx="85168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 smtClean="0"/>
              <a:t>Surface Area to Volume Ratio is the Reason Why!!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Volume is the amount of “stuff” inside:               (l x w x h).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Surface area is the area of all the sides:                (l x w x #of sides).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As cell size increases, the volume increases at a faster rate compared to the surface area. 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612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4" y="-122371"/>
            <a:ext cx="8392968" cy="698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dirty="0" smtClean="0"/>
              <a:t>For example</a:t>
            </a:r>
            <a:r>
              <a:rPr lang="en-US" sz="3200" dirty="0" smtClean="0"/>
              <a:t>: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 “cell” that is a cube has both sides 1mm.</a:t>
            </a:r>
          </a:p>
          <a:p>
            <a:pPr>
              <a:lnSpc>
                <a:spcPct val="60000"/>
              </a:lnSpc>
            </a:pPr>
            <a:r>
              <a:rPr lang="en-US" sz="3200" dirty="0" smtClean="0"/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Surface Area </a:t>
            </a:r>
          </a:p>
          <a:p>
            <a:r>
              <a:rPr lang="en-US" sz="3200" dirty="0" smtClean="0"/>
              <a:t>6mm</a:t>
            </a:r>
            <a:r>
              <a:rPr lang="en-US" sz="3200" baseline="30000" dirty="0" smtClean="0"/>
              <a:t>2</a:t>
            </a:r>
          </a:p>
          <a:p>
            <a:r>
              <a:rPr lang="en-US" sz="3200" dirty="0" smtClean="0"/>
              <a:t>Length x width x # of sides</a:t>
            </a:r>
          </a:p>
          <a:p>
            <a:r>
              <a:rPr lang="en-US" sz="3200" dirty="0" smtClean="0"/>
              <a:t>1mm x 1mm x 6 sides</a:t>
            </a:r>
          </a:p>
          <a:p>
            <a:pPr>
              <a:lnSpc>
                <a:spcPct val="70000"/>
              </a:lnSpc>
            </a:pP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Volume</a:t>
            </a:r>
          </a:p>
          <a:p>
            <a:r>
              <a:rPr lang="en-US" sz="3200" dirty="0" smtClean="0"/>
              <a:t>1mm</a:t>
            </a:r>
            <a:r>
              <a:rPr lang="en-US" sz="3200" baseline="30000" dirty="0" smtClean="0"/>
              <a:t>3</a:t>
            </a:r>
          </a:p>
          <a:p>
            <a:r>
              <a:rPr lang="en-US" sz="3200" dirty="0" smtClean="0"/>
              <a:t>Length x Width x Height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1 x 1 x 1 </a:t>
            </a:r>
          </a:p>
          <a:p>
            <a:pPr>
              <a:spcAft>
                <a:spcPts val="4200"/>
              </a:spcAft>
            </a:pPr>
            <a:r>
              <a:rPr lang="en-US" sz="3200" dirty="0" smtClean="0">
                <a:solidFill>
                  <a:srgbClr val="FF0000"/>
                </a:solidFill>
              </a:rPr>
              <a:t>The surface are to volume ratio</a:t>
            </a:r>
            <a:r>
              <a:rPr lang="en-US" sz="3200" dirty="0" smtClean="0"/>
              <a:t>= 6:1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427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4" y="61958"/>
            <a:ext cx="8392968" cy="653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dirty="0" smtClean="0"/>
              <a:t>If we doubled the size….</a:t>
            </a: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US" sz="3200" dirty="0" smtClean="0"/>
              <a:t>Surface area would be 24mm</a:t>
            </a:r>
            <a:r>
              <a:rPr lang="en-US" sz="3200" baseline="30000" dirty="0" smtClean="0"/>
              <a:t>2</a:t>
            </a:r>
            <a:endParaRPr lang="en-US" sz="3200" dirty="0" smtClean="0"/>
          </a:p>
          <a:p>
            <a:pPr>
              <a:lnSpc>
                <a:spcPct val="60000"/>
              </a:lnSpc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Surface Area </a:t>
            </a:r>
          </a:p>
          <a:p>
            <a:r>
              <a:rPr lang="en-US" sz="3200" dirty="0" smtClean="0"/>
              <a:t>24mm</a:t>
            </a:r>
            <a:r>
              <a:rPr lang="en-US" sz="3200" baseline="30000" dirty="0" smtClean="0"/>
              <a:t>2</a:t>
            </a:r>
          </a:p>
          <a:p>
            <a:r>
              <a:rPr lang="en-US" sz="3200" dirty="0" smtClean="0"/>
              <a:t>Length x width x # of sides</a:t>
            </a:r>
          </a:p>
          <a:p>
            <a:r>
              <a:rPr lang="en-US" sz="3200" dirty="0"/>
              <a:t>2</a:t>
            </a:r>
            <a:r>
              <a:rPr lang="en-US" sz="3200" dirty="0" smtClean="0"/>
              <a:t>mm x 2mm x 6 sides</a:t>
            </a:r>
          </a:p>
          <a:p>
            <a:pPr>
              <a:lnSpc>
                <a:spcPct val="70000"/>
              </a:lnSpc>
            </a:pP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Volume</a:t>
            </a:r>
          </a:p>
          <a:p>
            <a:r>
              <a:rPr lang="en-US" sz="3200" dirty="0"/>
              <a:t>8</a:t>
            </a:r>
            <a:r>
              <a:rPr lang="en-US" sz="3200" dirty="0" smtClean="0"/>
              <a:t>mm</a:t>
            </a:r>
            <a:r>
              <a:rPr lang="en-US" sz="3200" baseline="30000" dirty="0" smtClean="0"/>
              <a:t>3</a:t>
            </a:r>
          </a:p>
          <a:p>
            <a:r>
              <a:rPr lang="en-US" sz="3200" dirty="0" smtClean="0"/>
              <a:t>Length x Width x Height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2</a:t>
            </a:r>
            <a:r>
              <a:rPr lang="en-US" sz="3200" dirty="0" smtClean="0"/>
              <a:t> x 2 x 2</a:t>
            </a:r>
          </a:p>
          <a:p>
            <a:pPr>
              <a:spcAft>
                <a:spcPts val="4200"/>
              </a:spcAft>
            </a:pPr>
            <a:r>
              <a:rPr lang="en-US" sz="3200" dirty="0" smtClean="0">
                <a:solidFill>
                  <a:srgbClr val="FF0000"/>
                </a:solidFill>
              </a:rPr>
              <a:t>The surface are to volume ratio</a:t>
            </a:r>
            <a:r>
              <a:rPr lang="en-US" sz="3200" dirty="0" smtClean="0"/>
              <a:t>= 3:1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060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526" y="526645"/>
            <a:ext cx="81761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Doubling the cell size increases the volume 8x!!!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The plasma membrane (surface area) only increased 4x!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/>
              <a:t>Cells want a HIGH surface area to volume ratio!!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larger the surface area to volume ratio, the more plasma membrane space is available to absorb nutrients and remove wastes!!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652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95" y="396845"/>
            <a:ext cx="6790227" cy="60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4896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if Cells Just Continued to Divide?</a:t>
            </a:r>
          </a:p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71644" y="1229696"/>
            <a:ext cx="839296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Cancer Cells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Cells that divide uncontrollably.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A mutation to the DNA occurred that affects normal cell growth and development.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Can form a </a:t>
            </a:r>
            <a:r>
              <a:rPr lang="en-US" sz="3200" b="1" u="sng" dirty="0" smtClean="0"/>
              <a:t>tumor</a:t>
            </a:r>
            <a:r>
              <a:rPr lang="en-US" sz="3200" dirty="0" smtClean="0"/>
              <a:t>: abnormal mass of cells.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 be </a:t>
            </a:r>
            <a:r>
              <a:rPr lang="en-US" sz="3200" b="1" u="sng" dirty="0" smtClean="0"/>
              <a:t>benign</a:t>
            </a:r>
            <a:r>
              <a:rPr lang="en-US" sz="3200" dirty="0" smtClean="0"/>
              <a:t> (non-threatening) or </a:t>
            </a:r>
            <a:r>
              <a:rPr lang="en-US" sz="3200" b="1" u="sng" dirty="0" smtClean="0"/>
              <a:t>malignant </a:t>
            </a:r>
            <a:r>
              <a:rPr lang="en-US" sz="3200" dirty="0" smtClean="0"/>
              <a:t>(destroys surrounding healthy tissue).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Cells can </a:t>
            </a:r>
            <a:r>
              <a:rPr lang="en-US" sz="3200" b="1" u="sng" dirty="0" smtClean="0"/>
              <a:t>metastasize</a:t>
            </a:r>
            <a:r>
              <a:rPr lang="en-US" sz="3200" dirty="0" smtClean="0"/>
              <a:t>: spread to cells beyond their original site.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92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431</Words>
  <Application>Microsoft Macintosh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24</cp:revision>
  <dcterms:created xsi:type="dcterms:W3CDTF">2012-02-26T17:31:08Z</dcterms:created>
  <dcterms:modified xsi:type="dcterms:W3CDTF">2012-02-28T17:03:14Z</dcterms:modified>
</cp:coreProperties>
</file>