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26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7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9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5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2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2660-C02F-BD42-8774-CD8DBD25AB91}" type="datetimeFigureOut">
              <a:rPr lang="en-US" smtClean="0"/>
              <a:t>4/9/13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19EA3-B3E8-7A49-B20B-51BF602F8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336" y="705646"/>
            <a:ext cx="8077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Genetic Diseases and Pedigrees</a:t>
            </a:r>
            <a:endParaRPr lang="en-US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390" y="1852769"/>
            <a:ext cx="4659865" cy="465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3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28600"/>
            <a:ext cx="889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Prefixes, Suffixes, and Vocabulary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08000" y="1326444"/>
            <a:ext cx="80715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u="sng" dirty="0" smtClean="0"/>
              <a:t>Pedigree:</a:t>
            </a:r>
            <a:r>
              <a:rPr lang="en-US" sz="3200" dirty="0" smtClean="0"/>
              <a:t> Pictorial representation of genetic traits. </a:t>
            </a:r>
          </a:p>
          <a:p>
            <a:pPr marL="457200" indent="-457200">
              <a:buFont typeface="Arial"/>
              <a:buChar char="•"/>
            </a:pPr>
            <a:r>
              <a:rPr lang="en-US" sz="3200" u="sng" dirty="0" smtClean="0"/>
              <a:t>Sibling: </a:t>
            </a:r>
            <a:r>
              <a:rPr lang="en-US" sz="3200" dirty="0" smtClean="0"/>
              <a:t>brother or sister. </a:t>
            </a:r>
            <a:endParaRPr lang="en-US" sz="3200" u="sng" dirty="0"/>
          </a:p>
        </p:txBody>
      </p:sp>
    </p:spTree>
    <p:extLst>
      <p:ext uri="{BB962C8B-B14F-4D97-AF65-F5344CB8AC3E}">
        <p14:creationId xmlns:p14="http://schemas.microsoft.com/office/powerpoint/2010/main" val="3687655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777" y="0"/>
            <a:ext cx="8918223" cy="658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400" dirty="0" smtClean="0"/>
              <a:t>What We Have Learned So Far..</a:t>
            </a:r>
          </a:p>
          <a:p>
            <a:pPr marL="457200" indent="-457200">
              <a:lnSpc>
                <a:spcPct val="130000"/>
              </a:lnSpc>
              <a:buFont typeface="Arial"/>
              <a:buChar char="•"/>
            </a:pPr>
            <a:r>
              <a:rPr lang="en-US" sz="3000" dirty="0" smtClean="0"/>
              <a:t>We have learned about Mendel’s 2 Laws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 The Law of Segregation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- The Law of Independent Assortment</a:t>
            </a:r>
          </a:p>
          <a:p>
            <a:pPr marL="45720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smtClean="0"/>
              <a:t>How information is passed onto the next generation in the form of genes on chromosomes. </a:t>
            </a:r>
          </a:p>
          <a:p>
            <a:pPr marL="457200" indent="-457200">
              <a:lnSpc>
                <a:spcPct val="110000"/>
              </a:lnSpc>
              <a:buFont typeface="Arial"/>
              <a:buChar char="•"/>
            </a:pPr>
            <a:r>
              <a:rPr lang="en-US" sz="3000" dirty="0" smtClean="0"/>
              <a:t>Genes exist on autosomal and sex determining (sex linked) chromosomes.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000" dirty="0" smtClean="0"/>
              <a:t>We know that different forms of a gene are called alleles and alleles can be dominant and recessive.</a:t>
            </a:r>
            <a:endParaRPr lang="en-US" sz="3000" dirty="0"/>
          </a:p>
          <a:p>
            <a:pPr algn="ctr"/>
            <a:r>
              <a:rPr lang="en-US" sz="3200" i="1" dirty="0" smtClean="0">
                <a:solidFill>
                  <a:srgbClr val="0000FF"/>
                </a:solidFill>
              </a:rPr>
              <a:t>All of these genes combined, each unique combination makes each individual unique. </a:t>
            </a:r>
            <a:endParaRPr lang="en-US" sz="32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6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909" y="30144"/>
            <a:ext cx="8636000" cy="586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Aft>
                <a:spcPts val="1200"/>
              </a:spcAft>
            </a:pPr>
            <a:r>
              <a:rPr lang="en-US" sz="4400" dirty="0" smtClean="0"/>
              <a:t>Can Our Genes Be Harmful??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Our immune system(controlled by our genes) fights off attacks from the environment.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While our genes help us fight disease, our genes can cause illness, diseases and even death. </a:t>
            </a:r>
          </a:p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There are a lot of genes </a:t>
            </a:r>
            <a:r>
              <a:rPr lang="en-US" sz="3200" dirty="0" smtClean="0"/>
              <a:t>                                            that </a:t>
            </a:r>
            <a:r>
              <a:rPr lang="en-US" sz="3200" dirty="0" smtClean="0"/>
              <a:t>cause disease </a:t>
            </a:r>
            <a:r>
              <a:rPr lang="en-US" sz="3200" dirty="0" smtClean="0"/>
              <a:t>and                                                    </a:t>
            </a:r>
            <a:r>
              <a:rPr lang="en-US" sz="3200" dirty="0" smtClean="0"/>
              <a:t>illness. Some include </a:t>
            </a:r>
            <a:r>
              <a:rPr lang="en-US" sz="3200" dirty="0" smtClean="0"/>
              <a:t>                                                                                 Alzheimer’s</a:t>
            </a:r>
            <a:r>
              <a:rPr lang="en-US" sz="3200" dirty="0" smtClean="0"/>
              <a:t>, diabetes, </a:t>
            </a:r>
            <a:r>
              <a:rPr lang="en-US" sz="3200" dirty="0" smtClean="0"/>
              <a:t>                                and </a:t>
            </a:r>
            <a:r>
              <a:rPr lang="en-US" sz="3200" dirty="0" smtClean="0"/>
              <a:t>many forms of cancer.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9127" y="3741876"/>
            <a:ext cx="4232438" cy="235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2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922" y="6999"/>
            <a:ext cx="8446295" cy="765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4400" dirty="0" smtClean="0"/>
              <a:t>Classic Diseases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Autosomal Recessive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Sickle Cell Anemia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Albinism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r>
              <a:rPr lang="en-US" sz="3200" dirty="0" smtClean="0"/>
              <a:t>Autosomal Dominant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Dwarfism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Huntington’s Disease</a:t>
            </a:r>
          </a:p>
          <a:p>
            <a:endParaRPr lang="en-US" sz="3200" dirty="0"/>
          </a:p>
          <a:p>
            <a:r>
              <a:rPr lang="en-US" sz="3200" dirty="0" smtClean="0"/>
              <a:t>Sex-Linked Recessive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Hemophilia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Muscular Dystrophy </a:t>
            </a:r>
          </a:p>
          <a:p>
            <a:r>
              <a:rPr lang="en-US" sz="4400" dirty="0" smtClean="0"/>
              <a:t> 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2349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8667" y="395111"/>
            <a:ext cx="8382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Pedigree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Classic way to look at genetic diseases.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Can calculate odds of particular genetic combinations. </a:t>
            </a:r>
          </a:p>
          <a:p>
            <a:endParaRPr lang="en-US" sz="3200" dirty="0" smtClean="0"/>
          </a:p>
          <a:p>
            <a:pPr marL="571500" indent="-571500">
              <a:buFont typeface="Arial"/>
              <a:buChar char="•"/>
            </a:pPr>
            <a:endParaRPr lang="en-U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155" y="3033654"/>
            <a:ext cx="5568834" cy="3076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04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89" y="998078"/>
            <a:ext cx="7104638" cy="46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77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444" y="1564967"/>
            <a:ext cx="5386780" cy="4288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128" y="362937"/>
            <a:ext cx="82859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Disease is autosomal recessive. Copy &amp; fill in probable </a:t>
            </a:r>
            <a:r>
              <a:rPr lang="en-US" sz="3200" dirty="0" err="1" smtClean="0"/>
              <a:t>geneotypes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065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8164" y="430928"/>
            <a:ext cx="832200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Blood Typing</a:t>
            </a:r>
          </a:p>
          <a:p>
            <a:pPr algn="ctr"/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Type A:  I</a:t>
            </a:r>
            <a:r>
              <a:rPr lang="en-US" sz="3200" baseline="30000" dirty="0" smtClean="0"/>
              <a:t>A</a:t>
            </a:r>
            <a:r>
              <a:rPr lang="en-US" sz="3200" dirty="0" smtClean="0"/>
              <a:t>I</a:t>
            </a:r>
            <a:r>
              <a:rPr lang="en-US" sz="3200" baseline="30000" dirty="0" smtClean="0"/>
              <a:t>A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baseline="30000" dirty="0" err="1" smtClean="0"/>
              <a:t>A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Type B:  I</a:t>
            </a:r>
            <a:r>
              <a:rPr lang="en-US" sz="3200" baseline="30000" dirty="0" smtClean="0"/>
              <a:t>B</a:t>
            </a:r>
            <a:r>
              <a:rPr lang="en-US" sz="3200" dirty="0" smtClean="0"/>
              <a:t>I</a:t>
            </a:r>
            <a:r>
              <a:rPr lang="en-US" sz="3200" baseline="30000" dirty="0" smtClean="0"/>
              <a:t>B</a:t>
            </a:r>
            <a:r>
              <a:rPr lang="en-US" sz="3200" dirty="0" smtClean="0"/>
              <a:t>, </a:t>
            </a:r>
            <a:r>
              <a:rPr lang="en-US" sz="3200" dirty="0" err="1" smtClean="0"/>
              <a:t>I</a:t>
            </a:r>
            <a:r>
              <a:rPr lang="en-US" sz="3200" baseline="30000" dirty="0" err="1" smtClean="0"/>
              <a:t>B</a:t>
            </a:r>
            <a:r>
              <a:rPr lang="en-US" sz="3200" dirty="0" err="1" smtClean="0"/>
              <a:t>i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Type AB: I</a:t>
            </a:r>
            <a:r>
              <a:rPr lang="en-US" sz="3200" baseline="30000" dirty="0" smtClean="0"/>
              <a:t>A</a:t>
            </a:r>
            <a:r>
              <a:rPr lang="en-US" sz="3200" dirty="0" smtClean="0"/>
              <a:t>I</a:t>
            </a:r>
            <a:r>
              <a:rPr lang="en-US" sz="3200" baseline="30000" dirty="0" smtClean="0"/>
              <a:t>B</a:t>
            </a:r>
            <a:endParaRPr lang="en-US" sz="3200" dirty="0" smtClean="0"/>
          </a:p>
          <a:p>
            <a:pPr marL="457200" indent="-457200">
              <a:buFont typeface="Arial"/>
              <a:buChar char="•"/>
            </a:pPr>
            <a:r>
              <a:rPr lang="en-US" sz="3200" dirty="0" smtClean="0"/>
              <a:t>Type O: ii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0280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177</Words>
  <Application>Microsoft Macintosh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Michlovitch-Clark</dc:creator>
  <cp:lastModifiedBy>Andrea Michlovitch-Clark</cp:lastModifiedBy>
  <cp:revision>17</cp:revision>
  <dcterms:created xsi:type="dcterms:W3CDTF">2012-03-10T03:10:25Z</dcterms:created>
  <dcterms:modified xsi:type="dcterms:W3CDTF">2013-04-10T05:26:18Z</dcterms:modified>
</cp:coreProperties>
</file>